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7"/>
  </p:notesMasterIdLst>
  <p:sldIdLst>
    <p:sldId id="256" r:id="rId5"/>
    <p:sldId id="260" r:id="rId6"/>
    <p:sldId id="287" r:id="rId7"/>
    <p:sldId id="274" r:id="rId8"/>
    <p:sldId id="288" r:id="rId9"/>
    <p:sldId id="289" r:id="rId10"/>
    <p:sldId id="266" r:id="rId11"/>
    <p:sldId id="273" r:id="rId12"/>
    <p:sldId id="291" r:id="rId13"/>
    <p:sldId id="268" r:id="rId14"/>
    <p:sldId id="277" r:id="rId15"/>
    <p:sldId id="261" r:id="rId1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9D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Без стилю та сітки таблиці">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8" d="100"/>
          <a:sy n="118" d="100"/>
        </p:scale>
        <p:origin x="2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1" name="Shape 111"/>
          <p:cNvSpPr>
            <a:spLocks noGrp="1" noRot="1" noChangeAspect="1"/>
          </p:cNvSpPr>
          <p:nvPr>
            <p:ph type="sldImg"/>
          </p:nvPr>
        </p:nvSpPr>
        <p:spPr>
          <a:xfrm>
            <a:off x="1143000" y="685800"/>
            <a:ext cx="4572000" cy="3429000"/>
          </a:xfrm>
          <a:prstGeom prst="rect">
            <a:avLst/>
          </a:prstGeom>
        </p:spPr>
        <p:txBody>
          <a:bodyPr/>
          <a:lstStyle/>
          <a:p>
            <a:endParaRPr/>
          </a:p>
        </p:txBody>
      </p:sp>
      <p:sp>
        <p:nvSpPr>
          <p:cNvPr id="112" name="Shape 11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381000" y="685800"/>
            <a:ext cx="6096000" cy="3429000"/>
          </a:xfrm>
        </p:spPr>
      </p:sp>
      <p:sp>
        <p:nvSpPr>
          <p:cNvPr id="3" name="Місце для нотаток 2"/>
          <p:cNvSpPr>
            <a:spLocks noGrp="1"/>
          </p:cNvSpPr>
          <p:nvPr>
            <p:ph type="body" idx="1"/>
          </p:nvPr>
        </p:nvSpPr>
        <p:spPr/>
        <p:txBody>
          <a:bodyPr/>
          <a:lstStyle/>
          <a:p>
            <a:endParaRPr lang="uk-UA"/>
          </a:p>
        </p:txBody>
      </p:sp>
    </p:spTree>
    <p:extLst>
      <p:ext uri="{BB962C8B-B14F-4D97-AF65-F5344CB8AC3E}">
        <p14:creationId xmlns:p14="http://schemas.microsoft.com/office/powerpoint/2010/main" val="2266198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381000" y="685800"/>
            <a:ext cx="6096000" cy="3429000"/>
          </a:xfrm>
        </p:spPr>
      </p:sp>
      <p:sp>
        <p:nvSpPr>
          <p:cNvPr id="3" name="Місце для нотаток 2"/>
          <p:cNvSpPr>
            <a:spLocks noGrp="1"/>
          </p:cNvSpPr>
          <p:nvPr>
            <p:ph type="body" idx="1"/>
          </p:nvPr>
        </p:nvSpPr>
        <p:spPr/>
        <p:txBody>
          <a:bodyPr/>
          <a:lstStyle/>
          <a:p>
            <a:endParaRPr lang="uk-UA"/>
          </a:p>
        </p:txBody>
      </p:sp>
    </p:spTree>
    <p:extLst>
      <p:ext uri="{BB962C8B-B14F-4D97-AF65-F5344CB8AC3E}">
        <p14:creationId xmlns:p14="http://schemas.microsoft.com/office/powerpoint/2010/main" val="618466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40B0E-05A9-A5C5-7449-8F5956C47170}"/>
            </a:ext>
          </a:extLst>
        </p:cNvPr>
        <p:cNvGrpSpPr/>
        <p:nvPr/>
      </p:nvGrpSpPr>
      <p:grpSpPr>
        <a:xfrm>
          <a:off x="0" y="0"/>
          <a:ext cx="0" cy="0"/>
          <a:chOff x="0" y="0"/>
          <a:chExt cx="0" cy="0"/>
        </a:xfrm>
      </p:grpSpPr>
      <p:sp>
        <p:nvSpPr>
          <p:cNvPr id="2" name="Місце для зображення 1">
            <a:extLst>
              <a:ext uri="{FF2B5EF4-FFF2-40B4-BE49-F238E27FC236}">
                <a16:creationId xmlns:a16="http://schemas.microsoft.com/office/drawing/2014/main" id="{0B57849F-CA58-D893-FA32-51F4C4A3C9CA}"/>
              </a:ext>
            </a:extLst>
          </p:cNvPr>
          <p:cNvSpPr>
            <a:spLocks noGrp="1" noRot="1" noChangeAspect="1"/>
          </p:cNvSpPr>
          <p:nvPr>
            <p:ph type="sldImg"/>
          </p:nvPr>
        </p:nvSpPr>
        <p:spPr>
          <a:xfrm>
            <a:off x="381000" y="685800"/>
            <a:ext cx="6096000" cy="3429000"/>
          </a:xfrm>
        </p:spPr>
      </p:sp>
      <p:sp>
        <p:nvSpPr>
          <p:cNvPr id="3" name="Місце для нотаток 2">
            <a:extLst>
              <a:ext uri="{FF2B5EF4-FFF2-40B4-BE49-F238E27FC236}">
                <a16:creationId xmlns:a16="http://schemas.microsoft.com/office/drawing/2014/main" id="{8B60E5AB-944E-B707-F65A-D6DA410FE081}"/>
              </a:ext>
            </a:extLst>
          </p:cNvPr>
          <p:cNvSpPr>
            <a:spLocks noGrp="1"/>
          </p:cNvSpPr>
          <p:nvPr>
            <p:ph type="body" idx="1"/>
          </p:nvPr>
        </p:nvSpPr>
        <p:spPr/>
        <p:txBody>
          <a:bodyPr/>
          <a:lstStyle/>
          <a:p>
            <a:endParaRPr lang="uk-UA"/>
          </a:p>
        </p:txBody>
      </p:sp>
    </p:spTree>
    <p:extLst>
      <p:ext uri="{BB962C8B-B14F-4D97-AF65-F5344CB8AC3E}">
        <p14:creationId xmlns:p14="http://schemas.microsoft.com/office/powerpoint/2010/main" val="12143748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pic>
        <p:nvPicPr>
          <p:cNvPr id="11" name="pasted-movie.png" descr="pasted-movie.png"/>
          <p:cNvPicPr>
            <a:picLocks noChangeAspect="1"/>
          </p:cNvPicPr>
          <p:nvPr/>
        </p:nvPicPr>
        <p:blipFill>
          <a:blip r:embed="rId2"/>
          <a:srcRect t="7411" b="7411"/>
          <a:stretch>
            <a:fillRect/>
          </a:stretch>
        </p:blipFill>
        <p:spPr>
          <a:xfrm>
            <a:off x="0" y="-31763"/>
            <a:ext cx="12192000" cy="6921526"/>
          </a:xfrm>
          <a:prstGeom prst="rect">
            <a:avLst/>
          </a:prstGeom>
          <a:ln w="12700">
            <a:miter lim="400000"/>
          </a:ln>
        </p:spPr>
      </p:pic>
      <p:sp>
        <p:nvSpPr>
          <p:cNvPr id="1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WO_OBJECTS_WITH_TEXT">
    <p:spTree>
      <p:nvGrpSpPr>
        <p:cNvPr id="1" name=""/>
        <p:cNvGrpSpPr/>
        <p:nvPr/>
      </p:nvGrpSpPr>
      <p:grpSpPr>
        <a:xfrm>
          <a:off x="0" y="0"/>
          <a:ext cx="0" cy="0"/>
          <a:chOff x="0" y="0"/>
          <a:chExt cx="0" cy="0"/>
        </a:xfrm>
      </p:grpSpPr>
      <p:sp>
        <p:nvSpPr>
          <p:cNvPr id="47" name="Текст назви"/>
          <p:cNvSpPr txBox="1">
            <a:spLocks noGrp="1"/>
          </p:cNvSpPr>
          <p:nvPr>
            <p:ph type="title"/>
          </p:nvPr>
        </p:nvSpPr>
        <p:spPr>
          <a:xfrm>
            <a:off x="839787" y="365125"/>
            <a:ext cx="10515601" cy="1325563"/>
          </a:xfrm>
          <a:prstGeom prst="rect">
            <a:avLst/>
          </a:prstGeom>
        </p:spPr>
        <p:txBody>
          <a:bodyPr/>
          <a:lstStyle/>
          <a:p>
            <a:r>
              <a:t>Текст назви</a:t>
            </a:r>
          </a:p>
        </p:txBody>
      </p:sp>
      <p:sp>
        <p:nvSpPr>
          <p:cNvPr id="48" name="Основний текст, рівень 1…"/>
          <p:cNvSpPr txBox="1">
            <a:spLocks noGrp="1"/>
          </p:cNvSpPr>
          <p:nvPr>
            <p:ph type="body" sz="quarter" idx="1"/>
          </p:nvPr>
        </p:nvSpPr>
        <p:spPr>
          <a:xfrm>
            <a:off x="839787" y="1681163"/>
            <a:ext cx="5157789" cy="823913"/>
          </a:xfrm>
          <a:prstGeom prst="rect">
            <a:avLst/>
          </a:prstGeom>
        </p:spPr>
        <p:txBody>
          <a:bodyPr anchor="b"/>
          <a:lstStyle>
            <a:lvl1pPr marL="228600" indent="0">
              <a:buClrTx/>
              <a:buSzTx/>
              <a:buFontTx/>
              <a:buNone/>
              <a:defRPr sz="2400" b="1"/>
            </a:lvl1pPr>
            <a:lvl2pPr marL="228600" indent="457200">
              <a:buClrTx/>
              <a:buSzTx/>
              <a:buFontTx/>
              <a:buNone/>
              <a:defRPr sz="2400" b="1"/>
            </a:lvl2pPr>
            <a:lvl3pPr marL="228600" indent="914400">
              <a:buClrTx/>
              <a:buSzTx/>
              <a:buFontTx/>
              <a:buNone/>
              <a:defRPr sz="2400" b="1"/>
            </a:lvl3pPr>
            <a:lvl4pPr marL="228600" indent="1371600">
              <a:buClrTx/>
              <a:buSzTx/>
              <a:buFontTx/>
              <a:buNone/>
              <a:defRPr sz="2400" b="1"/>
            </a:lvl4pPr>
            <a:lvl5pPr marL="228600" indent="1828800">
              <a:buClrTx/>
              <a:buSzTx/>
              <a:buFontTx/>
              <a:buNone/>
              <a:defRPr sz="2400" b="1"/>
            </a:lvl5pPr>
          </a:lstStyle>
          <a:p>
            <a:r>
              <a:t>Основний текст, рівень 1</a:t>
            </a:r>
          </a:p>
          <a:p>
            <a:pPr lvl="1"/>
            <a:r>
              <a:t>Основний текст, рівень 2</a:t>
            </a:r>
          </a:p>
          <a:p>
            <a:pPr lvl="2"/>
            <a:r>
              <a:t>Основний текст, рівень 3</a:t>
            </a:r>
          </a:p>
          <a:p>
            <a:pPr lvl="3"/>
            <a:r>
              <a:t>Основний текст, рівень 4</a:t>
            </a:r>
          </a:p>
          <a:p>
            <a:pPr lvl="4"/>
            <a:r>
              <a:t>Основний текст, рівень 5</a:t>
            </a:r>
          </a:p>
        </p:txBody>
      </p:sp>
      <p:sp>
        <p:nvSpPr>
          <p:cNvPr id="49" name="Google Shape;43;p11"/>
          <p:cNvSpPr txBox="1">
            <a:spLocks noGrp="1"/>
          </p:cNvSpPr>
          <p:nvPr>
            <p:ph type="body" sz="half" idx="21"/>
          </p:nvPr>
        </p:nvSpPr>
        <p:spPr>
          <a:xfrm>
            <a:off x="839787" y="2505075"/>
            <a:ext cx="5157788" cy="3684588"/>
          </a:xfrm>
          <a:prstGeom prst="rect">
            <a:avLst/>
          </a:prstGeom>
        </p:spPr>
        <p:txBody>
          <a:bodyPr/>
          <a:lstStyle/>
          <a:p>
            <a:endParaRPr/>
          </a:p>
        </p:txBody>
      </p:sp>
      <p:sp>
        <p:nvSpPr>
          <p:cNvPr id="50" name="Google Shape;44;p11"/>
          <p:cNvSpPr txBox="1">
            <a:spLocks noGrp="1"/>
          </p:cNvSpPr>
          <p:nvPr>
            <p:ph type="body" sz="quarter" idx="22"/>
          </p:nvPr>
        </p:nvSpPr>
        <p:spPr>
          <a:xfrm>
            <a:off x="6172200" y="1681163"/>
            <a:ext cx="5183188" cy="823913"/>
          </a:xfrm>
          <a:prstGeom prst="rect">
            <a:avLst/>
          </a:prstGeom>
        </p:spPr>
        <p:txBody>
          <a:bodyPr anchor="b"/>
          <a:lstStyle/>
          <a:p>
            <a:pPr marL="228600" indent="0">
              <a:buClrTx/>
              <a:buSzTx/>
              <a:buFontTx/>
              <a:buNone/>
              <a:defRPr sz="2400" b="1"/>
            </a:pPr>
            <a:endParaRPr/>
          </a:p>
        </p:txBody>
      </p:sp>
      <p:sp>
        <p:nvSpPr>
          <p:cNvPr id="51" name="Google Shape;45;p11"/>
          <p:cNvSpPr txBox="1">
            <a:spLocks noGrp="1"/>
          </p:cNvSpPr>
          <p:nvPr>
            <p:ph type="body" sz="half" idx="23"/>
          </p:nvPr>
        </p:nvSpPr>
        <p:spPr>
          <a:xfrm>
            <a:off x="6172200" y="2505075"/>
            <a:ext cx="5183188" cy="3684588"/>
          </a:xfrm>
          <a:prstGeom prst="rect">
            <a:avLst/>
          </a:prstGeom>
        </p:spPr>
        <p:txBody>
          <a:bodyPr/>
          <a:lstStyle/>
          <a:p>
            <a:endParaRPr/>
          </a:p>
        </p:txBody>
      </p:sp>
      <p:sp>
        <p:nvSpPr>
          <p:cNvPr id="5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59" name="Текст назви"/>
          <p:cNvSpPr txBox="1">
            <a:spLocks noGrp="1"/>
          </p:cNvSpPr>
          <p:nvPr>
            <p:ph type="title"/>
          </p:nvPr>
        </p:nvSpPr>
        <p:spPr>
          <a:prstGeom prst="rect">
            <a:avLst/>
          </a:prstGeom>
        </p:spPr>
        <p:txBody>
          <a:bodyPr/>
          <a:lstStyle/>
          <a:p>
            <a:r>
              <a:t>Текст назви</a:t>
            </a:r>
          </a:p>
        </p:txBody>
      </p:sp>
      <p:sp>
        <p:nvSpPr>
          <p:cNvPr id="6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BJECT_WITH_CAPTION_TEXT">
    <p:spTree>
      <p:nvGrpSpPr>
        <p:cNvPr id="1" name=""/>
        <p:cNvGrpSpPr/>
        <p:nvPr/>
      </p:nvGrpSpPr>
      <p:grpSpPr>
        <a:xfrm>
          <a:off x="0" y="0"/>
          <a:ext cx="0" cy="0"/>
          <a:chOff x="0" y="0"/>
          <a:chExt cx="0" cy="0"/>
        </a:xfrm>
      </p:grpSpPr>
      <p:sp>
        <p:nvSpPr>
          <p:cNvPr id="74" name="Текст назви"/>
          <p:cNvSpPr txBox="1">
            <a:spLocks noGrp="1"/>
          </p:cNvSpPr>
          <p:nvPr>
            <p:ph type="title"/>
          </p:nvPr>
        </p:nvSpPr>
        <p:spPr>
          <a:xfrm>
            <a:off x="839787" y="457200"/>
            <a:ext cx="3932239" cy="1600200"/>
          </a:xfrm>
          <a:prstGeom prst="rect">
            <a:avLst/>
          </a:prstGeom>
        </p:spPr>
        <p:txBody>
          <a:bodyPr anchor="b"/>
          <a:lstStyle>
            <a:lvl1pPr>
              <a:defRPr sz="3200"/>
            </a:lvl1pPr>
          </a:lstStyle>
          <a:p>
            <a:r>
              <a:t>Текст назви</a:t>
            </a:r>
          </a:p>
        </p:txBody>
      </p:sp>
      <p:sp>
        <p:nvSpPr>
          <p:cNvPr id="75" name="Основний текст, рівень 1…"/>
          <p:cNvSpPr txBox="1">
            <a:spLocks noGrp="1"/>
          </p:cNvSpPr>
          <p:nvPr>
            <p:ph type="body" sz="half" idx="1"/>
          </p:nvPr>
        </p:nvSpPr>
        <p:spPr>
          <a:xfrm>
            <a:off x="5183187" y="987425"/>
            <a:ext cx="6172201" cy="4873625"/>
          </a:xfrm>
          <a:prstGeom prst="rect">
            <a:avLst/>
          </a:prstGeom>
        </p:spPr>
        <p:txBody>
          <a:bodyPr/>
          <a:lstStyle>
            <a:lvl1pPr indent="-431800">
              <a:buSzPts val="3200"/>
              <a:defRPr sz="3200"/>
            </a:lvl1pPr>
            <a:lvl2pPr marL="972457" indent="-464457">
              <a:buSzPts val="3200"/>
              <a:defRPr sz="3200"/>
            </a:lvl2pPr>
            <a:lvl3pPr marL="1498600" indent="-508000">
              <a:buSzPts val="3200"/>
              <a:defRPr sz="3200"/>
            </a:lvl3pPr>
            <a:lvl4pPr marL="2042160" indent="-568960">
              <a:buSzPts val="3200"/>
              <a:defRPr sz="3200"/>
            </a:lvl4pPr>
            <a:lvl5pPr marL="2499360" indent="-568960">
              <a:buSzPts val="3200"/>
              <a:defRPr sz="3200"/>
            </a:lvl5pPr>
          </a:lstStyle>
          <a:p>
            <a:r>
              <a:t>Основний текст, рівень 1</a:t>
            </a:r>
          </a:p>
          <a:p>
            <a:pPr lvl="1"/>
            <a:r>
              <a:t>Основний текст, рівень 2</a:t>
            </a:r>
          </a:p>
          <a:p>
            <a:pPr lvl="2"/>
            <a:r>
              <a:t>Основний текст, рівень 3</a:t>
            </a:r>
          </a:p>
          <a:p>
            <a:pPr lvl="3"/>
            <a:r>
              <a:t>Основний текст, рівень 4</a:t>
            </a:r>
          </a:p>
          <a:p>
            <a:pPr lvl="4"/>
            <a:r>
              <a:t>Основний текст, рівень 5</a:t>
            </a:r>
          </a:p>
        </p:txBody>
      </p:sp>
      <p:sp>
        <p:nvSpPr>
          <p:cNvPr id="76" name="Google Shape;61;p14"/>
          <p:cNvSpPr txBox="1">
            <a:spLocks noGrp="1"/>
          </p:cNvSpPr>
          <p:nvPr>
            <p:ph type="body" sz="quarter" idx="21"/>
          </p:nvPr>
        </p:nvSpPr>
        <p:spPr>
          <a:xfrm>
            <a:off x="839787" y="2057400"/>
            <a:ext cx="3932238" cy="3811588"/>
          </a:xfrm>
          <a:prstGeom prst="rect">
            <a:avLst/>
          </a:prstGeom>
        </p:spPr>
        <p:txBody>
          <a:bodyPr/>
          <a:lstStyle/>
          <a:p>
            <a:pPr marL="228600" indent="0">
              <a:buClrTx/>
              <a:buSzTx/>
              <a:buFontTx/>
              <a:buNone/>
              <a:defRPr sz="1600"/>
            </a:pPr>
            <a:endParaRPr/>
          </a:p>
        </p:txBody>
      </p:sp>
      <p:sp>
        <p:nvSpPr>
          <p:cNvPr id="7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ICTURE_WITH_CAPTION_TEXT">
    <p:spTree>
      <p:nvGrpSpPr>
        <p:cNvPr id="1" name=""/>
        <p:cNvGrpSpPr/>
        <p:nvPr/>
      </p:nvGrpSpPr>
      <p:grpSpPr>
        <a:xfrm>
          <a:off x="0" y="0"/>
          <a:ext cx="0" cy="0"/>
          <a:chOff x="0" y="0"/>
          <a:chExt cx="0" cy="0"/>
        </a:xfrm>
      </p:grpSpPr>
      <p:sp>
        <p:nvSpPr>
          <p:cNvPr id="84" name="Текст назви"/>
          <p:cNvSpPr txBox="1">
            <a:spLocks noGrp="1"/>
          </p:cNvSpPr>
          <p:nvPr>
            <p:ph type="title"/>
          </p:nvPr>
        </p:nvSpPr>
        <p:spPr>
          <a:xfrm>
            <a:off x="839787" y="457200"/>
            <a:ext cx="3932239" cy="1600200"/>
          </a:xfrm>
          <a:prstGeom prst="rect">
            <a:avLst/>
          </a:prstGeom>
        </p:spPr>
        <p:txBody>
          <a:bodyPr anchor="b"/>
          <a:lstStyle>
            <a:lvl1pPr>
              <a:defRPr sz="3200"/>
            </a:lvl1pPr>
          </a:lstStyle>
          <a:p>
            <a:r>
              <a:t>Текст назви</a:t>
            </a:r>
          </a:p>
        </p:txBody>
      </p:sp>
      <p:sp>
        <p:nvSpPr>
          <p:cNvPr id="85" name="Google Shape;67;p15"/>
          <p:cNvSpPr>
            <a:spLocks noGrp="1"/>
          </p:cNvSpPr>
          <p:nvPr>
            <p:ph type="pic" sz="half" idx="21"/>
          </p:nvPr>
        </p:nvSpPr>
        <p:spPr>
          <a:xfrm>
            <a:off x="5183187" y="987425"/>
            <a:ext cx="6172201" cy="4873625"/>
          </a:xfrm>
          <a:prstGeom prst="rect">
            <a:avLst/>
          </a:prstGeom>
        </p:spPr>
        <p:txBody>
          <a:bodyPr lIns="91439" tIns="45719" rIns="91439" bIns="45719">
            <a:noAutofit/>
          </a:bodyPr>
          <a:lstStyle/>
          <a:p>
            <a:endParaRPr/>
          </a:p>
        </p:txBody>
      </p:sp>
      <p:sp>
        <p:nvSpPr>
          <p:cNvPr id="86" name="Основний текст, рівень 1…"/>
          <p:cNvSpPr txBox="1">
            <a:spLocks noGrp="1"/>
          </p:cNvSpPr>
          <p:nvPr>
            <p:ph type="body" sz="quarter" idx="1"/>
          </p:nvPr>
        </p:nvSpPr>
        <p:spPr>
          <a:xfrm>
            <a:off x="839787" y="2057400"/>
            <a:ext cx="3932239" cy="3811588"/>
          </a:xfrm>
          <a:prstGeom prst="rect">
            <a:avLst/>
          </a:prstGeom>
        </p:spPr>
        <p:txBody>
          <a:bodyPr/>
          <a:lstStyle>
            <a:lvl1pPr marL="228600" indent="0">
              <a:buClrTx/>
              <a:buSzTx/>
              <a:buFontTx/>
              <a:buNone/>
              <a:defRPr sz="1600"/>
            </a:lvl1pPr>
            <a:lvl2pPr marL="228600" indent="457200">
              <a:buClrTx/>
              <a:buSzTx/>
              <a:buFontTx/>
              <a:buNone/>
              <a:defRPr sz="1600"/>
            </a:lvl2pPr>
            <a:lvl3pPr marL="228600" indent="914400">
              <a:buClrTx/>
              <a:buSzTx/>
              <a:buFontTx/>
              <a:buNone/>
              <a:defRPr sz="1600"/>
            </a:lvl3pPr>
            <a:lvl4pPr marL="228600" indent="1371600">
              <a:buClrTx/>
              <a:buSzTx/>
              <a:buFontTx/>
              <a:buNone/>
              <a:defRPr sz="1600"/>
            </a:lvl4pPr>
            <a:lvl5pPr marL="228600" indent="1828800">
              <a:buClrTx/>
              <a:buSzTx/>
              <a:buFontTx/>
              <a:buNone/>
              <a:defRPr sz="1600"/>
            </a:lvl5pPr>
          </a:lstStyle>
          <a:p>
            <a:r>
              <a:t>Основний текст, рівень 1</a:t>
            </a:r>
          </a:p>
          <a:p>
            <a:pPr lvl="1"/>
            <a:r>
              <a:t>Основний текст, рівень 2</a:t>
            </a:r>
          </a:p>
          <a:p>
            <a:pPr lvl="2"/>
            <a:r>
              <a:t>Основний текст, рівень 3</a:t>
            </a:r>
          </a:p>
          <a:p>
            <a:pPr lvl="3"/>
            <a:r>
              <a:t>Основний текст, рівень 4</a:t>
            </a:r>
          </a:p>
          <a:p>
            <a:pPr lvl="4"/>
            <a:r>
              <a:t>Основний текст, рівень 5</a:t>
            </a:r>
          </a:p>
        </p:txBody>
      </p:sp>
      <p:sp>
        <p:nvSpPr>
          <p:cNvPr id="8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VERTICAL_TEXT">
    <p:spTree>
      <p:nvGrpSpPr>
        <p:cNvPr id="1" name=""/>
        <p:cNvGrpSpPr/>
        <p:nvPr/>
      </p:nvGrpSpPr>
      <p:grpSpPr>
        <a:xfrm>
          <a:off x="0" y="0"/>
          <a:ext cx="0" cy="0"/>
          <a:chOff x="0" y="0"/>
          <a:chExt cx="0" cy="0"/>
        </a:xfrm>
      </p:grpSpPr>
      <p:sp>
        <p:nvSpPr>
          <p:cNvPr id="94" name="Текст назви"/>
          <p:cNvSpPr txBox="1">
            <a:spLocks noGrp="1"/>
          </p:cNvSpPr>
          <p:nvPr>
            <p:ph type="title"/>
          </p:nvPr>
        </p:nvSpPr>
        <p:spPr>
          <a:prstGeom prst="rect">
            <a:avLst/>
          </a:prstGeom>
        </p:spPr>
        <p:txBody>
          <a:bodyPr/>
          <a:lstStyle/>
          <a:p>
            <a:r>
              <a:t>Текст назви</a:t>
            </a:r>
          </a:p>
        </p:txBody>
      </p:sp>
      <p:sp>
        <p:nvSpPr>
          <p:cNvPr id="95" name="Основний текст, рівень 1…"/>
          <p:cNvSpPr txBox="1">
            <a:spLocks noGrp="1"/>
          </p:cNvSpPr>
          <p:nvPr>
            <p:ph type="body" idx="1"/>
          </p:nvPr>
        </p:nvSpPr>
        <p:spPr>
          <a:xfrm rot="5400000">
            <a:off x="3920330" y="-1256506"/>
            <a:ext cx="4351339" cy="10515601"/>
          </a:xfrm>
          <a:prstGeom prst="rect">
            <a:avLst/>
          </a:prstGeom>
        </p:spPr>
        <p:txBody>
          <a:bodyPr/>
          <a:lstStyle/>
          <a:p>
            <a:r>
              <a:t>Основний текст, рівень 1</a:t>
            </a:r>
          </a:p>
          <a:p>
            <a:pPr lvl="1"/>
            <a:r>
              <a:t>Основний текст, рівень 2</a:t>
            </a:r>
          </a:p>
          <a:p>
            <a:pPr lvl="2"/>
            <a:r>
              <a:t>Основний текст, рівень 3</a:t>
            </a:r>
          </a:p>
          <a:p>
            <a:pPr lvl="3"/>
            <a:r>
              <a:t>Основний текст, рівень 4</a:t>
            </a:r>
          </a:p>
          <a:p>
            <a:pPr lvl="4"/>
            <a:r>
              <a:t>Основний текст, рівень 5</a:t>
            </a:r>
          </a:p>
        </p:txBody>
      </p:sp>
      <p:sp>
        <p:nvSpPr>
          <p:cNvPr id="96"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ERTICAL_TITLE_AND_VERTICAL_TEXT">
    <p:spTree>
      <p:nvGrpSpPr>
        <p:cNvPr id="1" name=""/>
        <p:cNvGrpSpPr/>
        <p:nvPr/>
      </p:nvGrpSpPr>
      <p:grpSpPr>
        <a:xfrm>
          <a:off x="0" y="0"/>
          <a:ext cx="0" cy="0"/>
          <a:chOff x="0" y="0"/>
          <a:chExt cx="0" cy="0"/>
        </a:xfrm>
      </p:grpSpPr>
      <p:sp>
        <p:nvSpPr>
          <p:cNvPr id="103" name="Текст назви"/>
          <p:cNvSpPr txBox="1">
            <a:spLocks noGrp="1"/>
          </p:cNvSpPr>
          <p:nvPr>
            <p:ph type="title"/>
          </p:nvPr>
        </p:nvSpPr>
        <p:spPr>
          <a:xfrm rot="5400000">
            <a:off x="7133431" y="1956593"/>
            <a:ext cx="5811839" cy="2628901"/>
          </a:xfrm>
          <a:prstGeom prst="rect">
            <a:avLst/>
          </a:prstGeom>
        </p:spPr>
        <p:txBody>
          <a:bodyPr/>
          <a:lstStyle/>
          <a:p>
            <a:r>
              <a:t>Текст назви</a:t>
            </a:r>
          </a:p>
        </p:txBody>
      </p:sp>
      <p:sp>
        <p:nvSpPr>
          <p:cNvPr id="104" name="Основний текст, рівень 1…"/>
          <p:cNvSpPr txBox="1">
            <a:spLocks noGrp="1"/>
          </p:cNvSpPr>
          <p:nvPr>
            <p:ph type="body" idx="1"/>
          </p:nvPr>
        </p:nvSpPr>
        <p:spPr>
          <a:xfrm rot="5400000">
            <a:off x="1799431" y="-596107"/>
            <a:ext cx="5811838" cy="7734301"/>
          </a:xfrm>
          <a:prstGeom prst="rect">
            <a:avLst/>
          </a:prstGeom>
        </p:spPr>
        <p:txBody>
          <a:bodyPr/>
          <a:lstStyle/>
          <a:p>
            <a:r>
              <a:t>Основний текст, рівень 1</a:t>
            </a:r>
          </a:p>
          <a:p>
            <a:pPr lvl="1"/>
            <a:r>
              <a:t>Основний текст, рівень 2</a:t>
            </a:r>
          </a:p>
          <a:p>
            <a:pPr lvl="2"/>
            <a:r>
              <a:t>Основний текст, рівень 3</a:t>
            </a:r>
          </a:p>
          <a:p>
            <a:pPr lvl="3"/>
            <a:r>
              <a:t>Основний текст, рівень 4</a:t>
            </a:r>
          </a:p>
          <a:p>
            <a:pPr lvl="4"/>
            <a:r>
              <a:t>Основний текст, рівень 5</a:t>
            </a:r>
          </a:p>
        </p:txBody>
      </p:sp>
      <p:sp>
        <p:nvSpPr>
          <p:cNvPr id="10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Текст назви"/>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chor="ctr">
            <a:normAutofit/>
          </a:bodyPr>
          <a:lstStyle/>
          <a:p>
            <a:r>
              <a:t>Текст назви</a:t>
            </a:r>
          </a:p>
        </p:txBody>
      </p:sp>
      <p:sp>
        <p:nvSpPr>
          <p:cNvPr id="3" name="Основний текст, рівень 1…"/>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ormAutofit/>
          </a:bodyPr>
          <a:lstStyle/>
          <a:p>
            <a:r>
              <a:t>Основний текст, рівень 1</a:t>
            </a:r>
          </a:p>
          <a:p>
            <a:pPr lvl="1"/>
            <a:r>
              <a:t>Основний текст, рівень 2</a:t>
            </a:r>
          </a:p>
          <a:p>
            <a:pPr lvl="2"/>
            <a:r>
              <a:t>Основний текст, рівень 3</a:t>
            </a:r>
          </a:p>
          <a:p>
            <a:pPr lvl="3"/>
            <a:r>
              <a:t>Основний текст, рівень 4</a:t>
            </a:r>
          </a:p>
          <a:p>
            <a:pPr lvl="4"/>
            <a:r>
              <a:t>Основний текст, рівень 5</a:t>
            </a:r>
          </a:p>
        </p:txBody>
      </p:sp>
      <p:sp>
        <p:nvSpPr>
          <p:cNvPr id="4" name="Номер слайда"/>
          <p:cNvSpPr txBox="1">
            <a:spLocks noGrp="1"/>
          </p:cNvSpPr>
          <p:nvPr>
            <p:ph type="sldNum" sz="quarter" idx="2"/>
          </p:nvPr>
        </p:nvSpPr>
        <p:spPr>
          <a:xfrm>
            <a:off x="11095216" y="6414780"/>
            <a:ext cx="258585" cy="248265"/>
          </a:xfrm>
          <a:prstGeom prst="rect">
            <a:avLst/>
          </a:prstGeom>
          <a:ln w="12700">
            <a:miter lim="400000"/>
          </a:ln>
        </p:spPr>
        <p:txBody>
          <a:bodyPr wrap="none" lIns="45699" tIns="45699" rIns="45699" bIns="45699" anchor="ctr">
            <a:spAutoFit/>
          </a:bodyPr>
          <a:lstStyle>
            <a:lvl1pPr algn="r">
              <a:defRPr sz="1200">
                <a:solidFill>
                  <a:srgbClr val="888888"/>
                </a:solidFill>
                <a:latin typeface="Calibri"/>
                <a:ea typeface="Calibri"/>
                <a:cs typeface="Calibri"/>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 id="2147483659" r:id="rId8"/>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9pPr>
    </p:titleStyle>
    <p:bodyStyle>
      <a:lvl1pPr marL="457200" marR="0" indent="-3429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1pPr>
      <a:lvl2pPr marL="971550" marR="0" indent="-40005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2pPr>
      <a:lvl3pPr marL="1508760" marR="0" indent="-48006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3pPr>
      <a:lvl4pPr marL="20193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4pPr>
      <a:lvl5pPr marL="24765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5pPr>
      <a:lvl6pPr marL="29337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6pPr>
      <a:lvl7pPr marL="33909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7pPr>
      <a:lvl8pPr marL="38481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8pPr>
      <a:lvl9pPr marL="43053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hyperlink" Target="https://www.ispf.gov.ua/diyalnist/realizaciya-pilotnih-proektiv-shchodo-zakupivli-socposlug/mali-granti-dlya-nadavachiv-socialnih-poslug" TargetMode="External"/><Relationship Id="rId4" Type="http://schemas.openxmlformats.org/officeDocument/2006/relationships/hyperlink" Target="https://www.ispf.gov.ua/diyalnist/realizaciya-pilotnih-proektiv-shchodo-zakupivli-socposlug/socialna-skladova-poslugi-rannogo-vtruchannya25071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asted-movie.png"/>
          <p:cNvPicPr>
            <a:picLocks noChangeAspect="1"/>
          </p:cNvPicPr>
          <p:nvPr/>
        </p:nvPicPr>
        <p:blipFill>
          <a:blip r:embed="rId2" cstate="print">
            <a:extLst>
              <a:ext uri="{28A0092B-C50C-407E-A947-70E740481C1C}">
                <a14:useLocalDpi xmlns:a14="http://schemas.microsoft.com/office/drawing/2010/main" val="0"/>
              </a:ext>
            </a:extLst>
          </a:blip>
          <a:srcRect l="29350" r="29350"/>
          <a:stretch/>
        </p:blipFill>
        <p:spPr>
          <a:xfrm>
            <a:off x="7401406" y="185737"/>
            <a:ext cx="4014391" cy="6486526"/>
          </a:xfrm>
          <a:custGeom>
            <a:avLst/>
            <a:gdLst/>
            <a:ahLst/>
            <a:cxnLst>
              <a:cxn ang="0">
                <a:pos x="wd2" y="hd2"/>
              </a:cxn>
              <a:cxn ang="5400000">
                <a:pos x="wd2" y="hd2"/>
              </a:cxn>
              <a:cxn ang="10800000">
                <a:pos x="wd2" y="hd2"/>
              </a:cxn>
              <a:cxn ang="16200000">
                <a:pos x="wd2" y="hd2"/>
              </a:cxn>
            </a:cxnLst>
            <a:rect l="0" t="0" r="r" b="b"/>
            <a:pathLst>
              <a:path w="21600" h="21600" extrusionOk="0">
                <a:moveTo>
                  <a:pt x="3323" y="0"/>
                </a:moveTo>
                <a:lnTo>
                  <a:pt x="3203" y="75"/>
                </a:lnTo>
                <a:lnTo>
                  <a:pt x="3212" y="776"/>
                </a:lnTo>
                <a:lnTo>
                  <a:pt x="3212" y="9731"/>
                </a:lnTo>
                <a:lnTo>
                  <a:pt x="0" y="9731"/>
                </a:lnTo>
                <a:lnTo>
                  <a:pt x="0" y="19028"/>
                </a:lnTo>
                <a:lnTo>
                  <a:pt x="6142" y="19028"/>
                </a:lnTo>
                <a:lnTo>
                  <a:pt x="6142" y="21600"/>
                </a:lnTo>
                <a:lnTo>
                  <a:pt x="21600" y="21600"/>
                </a:lnTo>
                <a:lnTo>
                  <a:pt x="21600" y="5896"/>
                </a:lnTo>
                <a:lnTo>
                  <a:pt x="20005" y="5896"/>
                </a:lnTo>
                <a:lnTo>
                  <a:pt x="20005" y="0"/>
                </a:lnTo>
                <a:lnTo>
                  <a:pt x="3323" y="0"/>
                </a:lnTo>
                <a:close/>
              </a:path>
            </a:pathLst>
          </a:custGeom>
          <a:ln w="12700">
            <a:miter lim="400000"/>
          </a:ln>
        </p:spPr>
      </p:pic>
      <p:sp>
        <p:nvSpPr>
          <p:cNvPr id="115" name="Прямокутник 4"/>
          <p:cNvSpPr txBox="1"/>
          <p:nvPr/>
        </p:nvSpPr>
        <p:spPr>
          <a:xfrm>
            <a:off x="574793" y="6388432"/>
            <a:ext cx="2216036"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solidFill>
                  <a:srgbClr val="002060"/>
                </a:solidFill>
              </a:defRPr>
            </a:lvl1pPr>
          </a:lstStyle>
          <a:p>
            <a:r>
              <a:rPr lang="uk-UA" dirty="0"/>
              <a:t>2025</a:t>
            </a:r>
            <a:endParaRPr dirty="0"/>
          </a:p>
        </p:txBody>
      </p:sp>
      <p:sp>
        <p:nvSpPr>
          <p:cNvPr id="116" name="ЗАГОЛОВОК"/>
          <p:cNvSpPr txBox="1"/>
          <p:nvPr/>
        </p:nvSpPr>
        <p:spPr>
          <a:xfrm>
            <a:off x="574792" y="2610561"/>
            <a:ext cx="6635551" cy="33004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110000"/>
              </a:lnSpc>
              <a:defRPr sz="2900" b="1">
                <a:solidFill>
                  <a:srgbClr val="002060"/>
                </a:solidFill>
                <a:latin typeface="+mj-lt"/>
                <a:ea typeface="+mj-ea"/>
                <a:cs typeface="+mj-cs"/>
                <a:sym typeface="Helvetica"/>
              </a:defRPr>
            </a:lvl1pPr>
          </a:lstStyle>
          <a:p>
            <a:pPr algn="ctr"/>
            <a:r>
              <a:rPr lang="uk-UA" sz="2000" dirty="0">
                <a:solidFill>
                  <a:srgbClr val="DE9D41"/>
                </a:solidFill>
              </a:rPr>
              <a:t>Алгоритм заміни фахівців та змін до кошторису згідно з умовами договору </a:t>
            </a:r>
            <a:r>
              <a:rPr lang="uk-UA" sz="2000" dirty="0"/>
              <a:t>Постанови КМУ від 17 січня 2025 року № 40 «Про реалізацію спільного з Дитячим фондом Організації Об’єднаних Націй (ЮНІСЕФ) проекту стосовно надання фінансової допомоги у вигляді малих грантів для соціальних послуг сім’ям з дітьми та дітям та/або послуги раннього втручання»</a:t>
            </a:r>
          </a:p>
          <a:p>
            <a:pPr algn="ctr"/>
            <a:endParaRPr sz="3200" dirty="0"/>
          </a:p>
        </p:txBody>
      </p:sp>
      <p:sp>
        <p:nvSpPr>
          <p:cNvPr id="117" name="Прямокутник"/>
          <p:cNvSpPr/>
          <p:nvPr/>
        </p:nvSpPr>
        <p:spPr>
          <a:xfrm>
            <a:off x="383731" y="660227"/>
            <a:ext cx="1270001" cy="167152"/>
          </a:xfrm>
          <a:prstGeom prst="rect">
            <a:avLst/>
          </a:prstGeom>
          <a:solidFill>
            <a:srgbClr val="DD9D3D"/>
          </a:solidFill>
          <a:ln w="12700">
            <a:miter lim="400000"/>
          </a:ln>
        </p:spPr>
        <p:txBody>
          <a:bodyPr lIns="45719" rIns="45719" anchor="ctr"/>
          <a:lstStyle/>
          <a:p>
            <a:endParaRPr/>
          </a:p>
        </p:txBody>
      </p:sp>
      <p:sp>
        <p:nvSpPr>
          <p:cNvPr id="118" name="Лінія"/>
          <p:cNvSpPr/>
          <p:nvPr/>
        </p:nvSpPr>
        <p:spPr>
          <a:xfrm flipV="1">
            <a:off x="8532060" y="5377204"/>
            <a:ext cx="1" cy="1317329"/>
          </a:xfrm>
          <a:prstGeom prst="line">
            <a:avLst/>
          </a:prstGeom>
          <a:ln w="12700">
            <a:solidFill>
              <a:srgbClr val="FFFFFF"/>
            </a:solidFill>
          </a:ln>
        </p:spPr>
        <p:txBody>
          <a:bodyPr lIns="45719" rIns="45719"/>
          <a:lstStyle/>
          <a:p>
            <a:endParaRPr/>
          </a:p>
        </p:txBody>
      </p:sp>
      <p:sp>
        <p:nvSpPr>
          <p:cNvPr id="119" name="Лінія"/>
          <p:cNvSpPr/>
          <p:nvPr/>
        </p:nvSpPr>
        <p:spPr>
          <a:xfrm>
            <a:off x="7605076" y="5908662"/>
            <a:ext cx="1853967" cy="1"/>
          </a:xfrm>
          <a:prstGeom prst="line">
            <a:avLst/>
          </a:prstGeom>
          <a:ln w="12700">
            <a:solidFill>
              <a:srgbClr val="FFFFFF"/>
            </a:solidFill>
          </a:ln>
        </p:spPr>
        <p:txBody>
          <a:bodyPr lIns="45719" rIns="45719"/>
          <a:lstStyle/>
          <a:p>
            <a:endParaRPr/>
          </a:p>
        </p:txBody>
      </p:sp>
      <p:sp>
        <p:nvSpPr>
          <p:cNvPr id="120" name="Лінія"/>
          <p:cNvSpPr/>
          <p:nvPr/>
        </p:nvSpPr>
        <p:spPr>
          <a:xfrm>
            <a:off x="7605076" y="3114817"/>
            <a:ext cx="734352" cy="1"/>
          </a:xfrm>
          <a:prstGeom prst="line">
            <a:avLst/>
          </a:prstGeom>
          <a:ln w="12700">
            <a:solidFill>
              <a:srgbClr val="FFFFFF"/>
            </a:solidFill>
          </a:ln>
        </p:spPr>
        <p:txBody>
          <a:bodyPr lIns="45719" rIns="45719"/>
          <a:lstStyle/>
          <a:p>
            <a:endParaRPr/>
          </a:p>
        </p:txBody>
      </p:sp>
      <p:sp>
        <p:nvSpPr>
          <p:cNvPr id="121" name="Лінія"/>
          <p:cNvSpPr/>
          <p:nvPr/>
        </p:nvSpPr>
        <p:spPr>
          <a:xfrm flipV="1">
            <a:off x="11120373" y="1301489"/>
            <a:ext cx="1" cy="1317329"/>
          </a:xfrm>
          <a:prstGeom prst="line">
            <a:avLst/>
          </a:prstGeom>
          <a:ln w="12700">
            <a:solidFill>
              <a:srgbClr val="FFFFFF"/>
            </a:solidFill>
          </a:ln>
        </p:spPr>
        <p:txBody>
          <a:bodyPr lIns="45719" rIns="45719"/>
          <a:lstStyle/>
          <a:p>
            <a:endParaRPr/>
          </a:p>
        </p:txBody>
      </p:sp>
      <p:sp>
        <p:nvSpPr>
          <p:cNvPr id="122" name="Лінія"/>
          <p:cNvSpPr/>
          <p:nvPr/>
        </p:nvSpPr>
        <p:spPr>
          <a:xfrm>
            <a:off x="10193390" y="1960153"/>
            <a:ext cx="1853968" cy="1"/>
          </a:xfrm>
          <a:prstGeom prst="line">
            <a:avLst/>
          </a:prstGeom>
          <a:ln w="12700">
            <a:solidFill>
              <a:srgbClr val="FFFFFF"/>
            </a:solidFill>
          </a:ln>
        </p:spPr>
        <p:txBody>
          <a:bodyPr lIns="45719" rIns="45719"/>
          <a:lstStyle/>
          <a:p>
            <a:endParaRPr/>
          </a:p>
        </p:txBody>
      </p:sp>
      <p:sp>
        <p:nvSpPr>
          <p:cNvPr id="123" name="Лінія"/>
          <p:cNvSpPr/>
          <p:nvPr/>
        </p:nvSpPr>
        <p:spPr>
          <a:xfrm flipV="1">
            <a:off x="7972252" y="2456153"/>
            <a:ext cx="1" cy="1317329"/>
          </a:xfrm>
          <a:prstGeom prst="line">
            <a:avLst/>
          </a:prstGeom>
          <a:ln w="12700">
            <a:solidFill>
              <a:srgbClr val="FFFFFF"/>
            </a:solidFill>
          </a:ln>
        </p:spPr>
        <p:txBody>
          <a:bodyPr lIns="45719" rIns="45719"/>
          <a:lstStyle/>
          <a:p>
            <a:endParaRPr/>
          </a:p>
        </p:txBody>
      </p:sp>
      <p:pic>
        <p:nvPicPr>
          <p:cNvPr id="124" name="pasted-image.pdf" descr="pasted-image.pdf"/>
          <p:cNvPicPr>
            <a:picLocks noChangeAspect="1"/>
          </p:cNvPicPr>
          <p:nvPr/>
        </p:nvPicPr>
        <p:blipFill>
          <a:blip r:embed="rId3"/>
          <a:stretch>
            <a:fillRect/>
          </a:stretch>
        </p:blipFill>
        <p:spPr>
          <a:xfrm>
            <a:off x="2504277" y="743803"/>
            <a:ext cx="2776583" cy="1265719"/>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58BF9-C5B9-E8F0-CD6F-5C67A832B6E6}"/>
            </a:ext>
          </a:extLst>
        </p:cNvPr>
        <p:cNvGrpSpPr/>
        <p:nvPr/>
      </p:nvGrpSpPr>
      <p:grpSpPr>
        <a:xfrm>
          <a:off x="0" y="0"/>
          <a:ext cx="0" cy="0"/>
          <a:chOff x="0" y="0"/>
          <a:chExt cx="0" cy="0"/>
        </a:xfrm>
      </p:grpSpPr>
      <p:pic>
        <p:nvPicPr>
          <p:cNvPr id="154" name="pasted-movie.png">
            <a:extLst>
              <a:ext uri="{FF2B5EF4-FFF2-40B4-BE49-F238E27FC236}">
                <a16:creationId xmlns:a16="http://schemas.microsoft.com/office/drawing/2014/main" id="{75D57B74-DB57-C785-F6EC-6643DAF720AE}"/>
              </a:ext>
            </a:extLst>
          </p:cNvPr>
          <p:cNvPicPr>
            <a:picLocks noChangeAspect="1"/>
          </p:cNvPicPr>
          <p:nvPr/>
        </p:nvPicPr>
        <p:blipFill>
          <a:blip r:embed="rId2">
            <a:extLst>
              <a:ext uri="{28A0092B-C50C-407E-A947-70E740481C1C}">
                <a14:useLocalDpi xmlns:a14="http://schemas.microsoft.com/office/drawing/2010/main" val="0"/>
              </a:ext>
            </a:extLst>
          </a:blip>
          <a:srcRect l="15488" t="3313" r="15538" b="7878"/>
          <a:stretch>
            <a:fillRect/>
          </a:stretch>
        </p:blipFill>
        <p:spPr>
          <a:xfrm>
            <a:off x="7224722" y="1281470"/>
            <a:ext cx="4197876" cy="5405063"/>
          </a:xfrm>
          <a:custGeom>
            <a:avLst/>
            <a:gdLst/>
            <a:ahLst/>
            <a:cxnLst>
              <a:cxn ang="0">
                <a:pos x="wd2" y="hd2"/>
              </a:cxn>
              <a:cxn ang="5400000">
                <a:pos x="wd2" y="hd2"/>
              </a:cxn>
              <a:cxn ang="10800000">
                <a:pos x="wd2" y="hd2"/>
              </a:cxn>
              <a:cxn ang="16200000">
                <a:pos x="wd2" y="hd2"/>
              </a:cxn>
            </a:cxnLst>
            <a:rect l="0" t="0" r="r" b="b"/>
            <a:pathLst>
              <a:path w="21600" h="21600" extrusionOk="0">
                <a:moveTo>
                  <a:pt x="2195" y="0"/>
                </a:moveTo>
                <a:lnTo>
                  <a:pt x="1569" y="3"/>
                </a:lnTo>
                <a:lnTo>
                  <a:pt x="1476" y="95"/>
                </a:lnTo>
                <a:lnTo>
                  <a:pt x="1476" y="9323"/>
                </a:lnTo>
                <a:lnTo>
                  <a:pt x="0" y="9323"/>
                </a:lnTo>
                <a:lnTo>
                  <a:pt x="0" y="20171"/>
                </a:lnTo>
                <a:lnTo>
                  <a:pt x="4214" y="20171"/>
                </a:lnTo>
                <a:lnTo>
                  <a:pt x="4214" y="21600"/>
                </a:lnTo>
                <a:lnTo>
                  <a:pt x="21600" y="21600"/>
                </a:lnTo>
                <a:lnTo>
                  <a:pt x="21600" y="14043"/>
                </a:lnTo>
                <a:lnTo>
                  <a:pt x="21600" y="3494"/>
                </a:lnTo>
                <a:lnTo>
                  <a:pt x="19560" y="3494"/>
                </a:lnTo>
                <a:lnTo>
                  <a:pt x="19560" y="0"/>
                </a:lnTo>
                <a:lnTo>
                  <a:pt x="2195" y="0"/>
                </a:lnTo>
                <a:close/>
              </a:path>
            </a:pathLst>
          </a:custGeom>
          <a:ln w="12700">
            <a:miter lim="400000"/>
          </a:ln>
        </p:spPr>
      </p:pic>
      <p:pic>
        <p:nvPicPr>
          <p:cNvPr id="155" name="pasted-image.pdf" descr="pasted-image.pdf">
            <a:extLst>
              <a:ext uri="{FF2B5EF4-FFF2-40B4-BE49-F238E27FC236}">
                <a16:creationId xmlns:a16="http://schemas.microsoft.com/office/drawing/2014/main" id="{5B8D70A2-68EA-DF2D-094C-A3059D8E07B8}"/>
              </a:ext>
            </a:extLst>
          </p:cNvPr>
          <p:cNvPicPr>
            <a:picLocks noChangeAspect="1"/>
          </p:cNvPicPr>
          <p:nvPr/>
        </p:nvPicPr>
        <p:blipFill>
          <a:blip r:embed="rId3"/>
          <a:stretch>
            <a:fillRect/>
          </a:stretch>
        </p:blipFill>
        <p:spPr>
          <a:xfrm>
            <a:off x="10939944" y="352756"/>
            <a:ext cx="869914" cy="936983"/>
          </a:xfrm>
          <a:prstGeom prst="rect">
            <a:avLst/>
          </a:prstGeom>
          <a:ln w="12700">
            <a:miter lim="400000"/>
          </a:ln>
        </p:spPr>
      </p:pic>
      <p:sp>
        <p:nvSpPr>
          <p:cNvPr id="156" name="ЗАГОЛОВОК СЛАЙДУ">
            <a:extLst>
              <a:ext uri="{FF2B5EF4-FFF2-40B4-BE49-F238E27FC236}">
                <a16:creationId xmlns:a16="http://schemas.microsoft.com/office/drawing/2014/main" id="{492B0F74-6880-2974-9F34-2D04990BC2A1}"/>
              </a:ext>
            </a:extLst>
          </p:cNvPr>
          <p:cNvSpPr txBox="1"/>
          <p:nvPr/>
        </p:nvSpPr>
        <p:spPr>
          <a:xfrm>
            <a:off x="417295" y="527877"/>
            <a:ext cx="5940579" cy="5355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ct val="90000"/>
              </a:lnSpc>
              <a:defRPr sz="3200" b="1">
                <a:solidFill>
                  <a:srgbClr val="002060"/>
                </a:solidFill>
                <a:latin typeface="+mj-lt"/>
                <a:ea typeface="+mj-ea"/>
                <a:cs typeface="+mj-cs"/>
                <a:sym typeface="Helvetica"/>
              </a:defRPr>
            </a:lvl1pPr>
          </a:lstStyle>
          <a:p>
            <a:r>
              <a:rPr lang="uk-UA" dirty="0"/>
              <a:t> </a:t>
            </a:r>
            <a:endParaRPr dirty="0"/>
          </a:p>
        </p:txBody>
      </p:sp>
      <p:sp>
        <p:nvSpPr>
          <p:cNvPr id="157" name="Прямокутник">
            <a:extLst>
              <a:ext uri="{FF2B5EF4-FFF2-40B4-BE49-F238E27FC236}">
                <a16:creationId xmlns:a16="http://schemas.microsoft.com/office/drawing/2014/main" id="{E4F7D4E5-A6B7-E4E0-16C3-4474CE45FC75}"/>
              </a:ext>
            </a:extLst>
          </p:cNvPr>
          <p:cNvSpPr/>
          <p:nvPr/>
        </p:nvSpPr>
        <p:spPr>
          <a:xfrm>
            <a:off x="0" y="1850143"/>
            <a:ext cx="5061105" cy="29864"/>
          </a:xfrm>
          <a:prstGeom prst="rect">
            <a:avLst/>
          </a:prstGeom>
          <a:solidFill>
            <a:srgbClr val="DD9D3D"/>
          </a:solidFill>
          <a:ln w="12700">
            <a:miter lim="400000"/>
          </a:ln>
        </p:spPr>
        <p:txBody>
          <a:bodyPr lIns="45719" rIns="45719" anchor="ctr"/>
          <a:lstStyle/>
          <a:p>
            <a:endParaRPr/>
          </a:p>
        </p:txBody>
      </p:sp>
      <p:sp>
        <p:nvSpPr>
          <p:cNvPr id="158" name="ТЕКСТ">
            <a:extLst>
              <a:ext uri="{FF2B5EF4-FFF2-40B4-BE49-F238E27FC236}">
                <a16:creationId xmlns:a16="http://schemas.microsoft.com/office/drawing/2014/main" id="{59364B84-7163-92A4-0AF7-D50876A1A6EC}"/>
              </a:ext>
            </a:extLst>
          </p:cNvPr>
          <p:cNvSpPr txBox="1"/>
          <p:nvPr/>
        </p:nvSpPr>
        <p:spPr>
          <a:xfrm>
            <a:off x="417295" y="2333625"/>
            <a:ext cx="5061106" cy="342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711200">
              <a:lnSpc>
                <a:spcPct val="110000"/>
              </a:lnSpc>
              <a:spcBef>
                <a:spcPts val="600"/>
              </a:spcBef>
              <a:defRPr sz="1600">
                <a:solidFill>
                  <a:srgbClr val="081F5C"/>
                </a:solidFill>
                <a:latin typeface="+mj-lt"/>
                <a:ea typeface="+mj-ea"/>
                <a:cs typeface="+mj-cs"/>
                <a:sym typeface="Helvetica"/>
              </a:defRPr>
            </a:lvl1pPr>
          </a:lstStyle>
          <a:p>
            <a:endParaRPr/>
          </a:p>
        </p:txBody>
      </p:sp>
      <p:sp>
        <p:nvSpPr>
          <p:cNvPr id="7" name="TextBox 6">
            <a:extLst>
              <a:ext uri="{FF2B5EF4-FFF2-40B4-BE49-F238E27FC236}">
                <a16:creationId xmlns:a16="http://schemas.microsoft.com/office/drawing/2014/main" id="{3989D0D9-B1FF-3B6F-9C67-B14E69F8025B}"/>
              </a:ext>
            </a:extLst>
          </p:cNvPr>
          <p:cNvSpPr txBox="1"/>
          <p:nvPr/>
        </p:nvSpPr>
        <p:spPr>
          <a:xfrm>
            <a:off x="1" y="1994236"/>
            <a:ext cx="6916848" cy="47991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marL="179705" lvl="1" indent="-179705" defTabSz="622300">
              <a:lnSpc>
                <a:spcPct val="110000"/>
              </a:lnSpc>
              <a:spcBef>
                <a:spcPts val="200"/>
              </a:spcBef>
              <a:buClr>
                <a:srgbClr val="DE9D41"/>
              </a:buClr>
              <a:buSzPct val="150000"/>
              <a:buFont typeface="Arial"/>
              <a:buChar char="•"/>
              <a:defRPr b="1">
                <a:solidFill>
                  <a:srgbClr val="002060"/>
                </a:solidFill>
                <a:latin typeface="+mj-lt"/>
                <a:ea typeface="+mj-ea"/>
                <a:cs typeface="+mj-cs"/>
                <a:sym typeface="Helvetica"/>
              </a:defRPr>
            </a:pPr>
            <a:r>
              <a:rPr lang="uk-UA" sz="1300" dirty="0"/>
              <a:t>Проекти змін до кошторисів за своєю структурою не відповідають структурі кошторисів затверджених Договорами. (Звернути увагу, що в додатку 2 та прикладі до додатку 2, який є в затверджених Договорах, наведено алгоритм подання змін та приклад структуру Кошторису.)</a:t>
            </a:r>
          </a:p>
          <a:p>
            <a:pPr marL="179705" lvl="1" indent="-179705" defTabSz="622300">
              <a:lnSpc>
                <a:spcPct val="110000"/>
              </a:lnSpc>
              <a:spcBef>
                <a:spcPts val="200"/>
              </a:spcBef>
              <a:buClr>
                <a:srgbClr val="DE9D41"/>
              </a:buClr>
              <a:buSzPct val="150000"/>
              <a:buFont typeface="Arial"/>
              <a:buChar char="•"/>
              <a:defRPr b="1">
                <a:solidFill>
                  <a:srgbClr val="002060"/>
                </a:solidFill>
                <a:latin typeface="+mj-lt"/>
                <a:ea typeface="+mj-ea"/>
                <a:cs typeface="+mj-cs"/>
                <a:sym typeface="Helvetica"/>
              </a:defRPr>
            </a:pPr>
            <a:r>
              <a:rPr lang="uk-UA" sz="1300" dirty="0"/>
              <a:t>Не дотримуються норми статті 12.6 Договору в частині перевищення 20% витрат в межах одного розділу, або відбувається збільшення суми Розділу. (Такі дії потребують заключення додаткових угод і можуть бути лише у виключних випадках)</a:t>
            </a:r>
          </a:p>
          <a:p>
            <a:pPr marL="179705" lvl="1" indent="-179705" defTabSz="622300">
              <a:lnSpc>
                <a:spcPct val="110000"/>
              </a:lnSpc>
              <a:spcBef>
                <a:spcPts val="200"/>
              </a:spcBef>
              <a:buClr>
                <a:srgbClr val="DE9D41"/>
              </a:buClr>
              <a:buSzPct val="150000"/>
              <a:buFont typeface="Arial"/>
              <a:buChar char="•"/>
              <a:defRPr b="1">
                <a:solidFill>
                  <a:srgbClr val="002060"/>
                </a:solidFill>
                <a:latin typeface="+mj-lt"/>
                <a:ea typeface="+mj-ea"/>
                <a:cs typeface="+mj-cs"/>
                <a:sym typeface="Helvetica"/>
              </a:defRPr>
            </a:pPr>
            <a:r>
              <a:rPr lang="uk-UA" sz="1300" dirty="0"/>
              <a:t>Кошториси надаються без відповідних обґрунтувань щодо необхідності здійснення таких дій (це протирічить п. 12.6 договору, де сказано, що детальні обґрунтування налаються по кожній зміні).</a:t>
            </a:r>
          </a:p>
          <a:p>
            <a:pPr marL="179705" lvl="1" indent="-179705" defTabSz="622300">
              <a:lnSpc>
                <a:spcPct val="110000"/>
              </a:lnSpc>
              <a:spcBef>
                <a:spcPts val="200"/>
              </a:spcBef>
              <a:buClr>
                <a:srgbClr val="DE9D41"/>
              </a:buClr>
              <a:buSzPct val="150000"/>
              <a:buFont typeface="Arial"/>
              <a:buChar char="•"/>
              <a:defRPr b="1">
                <a:solidFill>
                  <a:srgbClr val="002060"/>
                </a:solidFill>
                <a:latin typeface="+mj-lt"/>
                <a:ea typeface="+mj-ea"/>
                <a:cs typeface="+mj-cs"/>
                <a:sym typeface="Helvetica"/>
              </a:defRPr>
            </a:pPr>
            <a:r>
              <a:rPr lang="uk-UA" sz="1300" dirty="0"/>
              <a:t>Переважна більшість змін стосується суттєвого підвищення заробітної плати (і не завжди фахівцям, які задіяні до реалізації послуг) без відповідних пояснень як це впливає на якість наданих послуг або їх кількість, просто зазначається, що це необхідно для збільшення їх конкурентоздатності. Це відбувається за рахунок зменшення (або прибирання) інших статей, які були затверджені для реалізації проекту, без відповідних обґрунтувань просто зазначаючи, що за результатами аналізу (невідомо якого) потреба відпала. Відсутність чітких обґрунтувань призводить до того, що Фонд вимушений повертати зазначені зміни на доопрацювання.</a:t>
            </a:r>
          </a:p>
          <a:p>
            <a:pPr marL="179705" lvl="1" indent="-179705" defTabSz="622300">
              <a:lnSpc>
                <a:spcPct val="110000"/>
              </a:lnSpc>
              <a:spcBef>
                <a:spcPts val="200"/>
              </a:spcBef>
              <a:buClr>
                <a:srgbClr val="DE9D41"/>
              </a:buClr>
              <a:buSzPct val="150000"/>
              <a:buFont typeface="Arial"/>
              <a:buChar char="•"/>
              <a:defRPr b="1">
                <a:solidFill>
                  <a:srgbClr val="002060"/>
                </a:solidFill>
                <a:latin typeface="+mj-lt"/>
                <a:ea typeface="+mj-ea"/>
                <a:cs typeface="+mj-cs"/>
                <a:sym typeface="Helvetica"/>
              </a:defRPr>
            </a:pPr>
            <a:endParaRPr lang="uk-UA" sz="1300" dirty="0"/>
          </a:p>
        </p:txBody>
      </p:sp>
      <p:sp>
        <p:nvSpPr>
          <p:cNvPr id="2" name="Лінія">
            <a:extLst>
              <a:ext uri="{FF2B5EF4-FFF2-40B4-BE49-F238E27FC236}">
                <a16:creationId xmlns:a16="http://schemas.microsoft.com/office/drawing/2014/main" id="{60272F21-2A0B-5663-472B-CCED186609AB}"/>
              </a:ext>
            </a:extLst>
          </p:cNvPr>
          <p:cNvSpPr/>
          <p:nvPr/>
        </p:nvSpPr>
        <p:spPr>
          <a:xfrm>
            <a:off x="9323660" y="1287287"/>
            <a:ext cx="1853967" cy="1"/>
          </a:xfrm>
          <a:prstGeom prst="line">
            <a:avLst/>
          </a:prstGeom>
          <a:ln w="12700">
            <a:solidFill>
              <a:srgbClr val="FFFFFF"/>
            </a:solidFill>
          </a:ln>
        </p:spPr>
        <p:txBody>
          <a:bodyPr lIns="45719" rIns="45719"/>
          <a:lstStyle/>
          <a:p>
            <a:endParaRPr/>
          </a:p>
        </p:txBody>
      </p:sp>
      <p:sp>
        <p:nvSpPr>
          <p:cNvPr id="3" name="TextBox 2">
            <a:extLst>
              <a:ext uri="{FF2B5EF4-FFF2-40B4-BE49-F238E27FC236}">
                <a16:creationId xmlns:a16="http://schemas.microsoft.com/office/drawing/2014/main" id="{0DE1DC3D-E2CF-9FF2-4BB8-6885C479E475}"/>
              </a:ext>
            </a:extLst>
          </p:cNvPr>
          <p:cNvSpPr txBox="1"/>
          <p:nvPr/>
        </p:nvSpPr>
        <p:spPr>
          <a:xfrm>
            <a:off x="178417" y="352756"/>
            <a:ext cx="5416625" cy="1815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endParaRPr kumimoji="0" lang="ru-RU" sz="3000" b="1" i="0" u="none" strike="noStrike" cap="none" spc="0" normalizeH="0" baseline="0" dirty="0">
              <a:ln>
                <a:noFill/>
              </a:ln>
              <a:solidFill>
                <a:srgbClr val="002060"/>
              </a:solidFill>
              <a:effectLst/>
              <a:uFillTx/>
              <a:latin typeface="+mj-lt"/>
              <a:ea typeface="+mn-ea"/>
              <a:cs typeface="+mn-cs"/>
              <a:sym typeface="Arial"/>
            </a:endParaRPr>
          </a:p>
          <a:p>
            <a:r>
              <a:rPr kumimoji="0" lang="ru-RU" sz="2600" b="1" i="0" u="none" strike="noStrike" cap="none" spc="0" normalizeH="0" baseline="0" dirty="0" err="1">
                <a:ln>
                  <a:noFill/>
                </a:ln>
                <a:solidFill>
                  <a:srgbClr val="002060"/>
                </a:solidFill>
                <a:effectLst/>
                <a:uFillTx/>
                <a:latin typeface="+mj-lt"/>
                <a:ea typeface="+mn-ea"/>
                <a:cs typeface="+mn-cs"/>
                <a:sym typeface="Arial"/>
              </a:rPr>
              <a:t>Основні</a:t>
            </a:r>
            <a:r>
              <a:rPr kumimoji="0" lang="ru-RU" sz="2600" b="1" i="0" u="none" strike="noStrike" cap="none" spc="0" normalizeH="0" baseline="0" dirty="0">
                <a:ln>
                  <a:noFill/>
                </a:ln>
                <a:solidFill>
                  <a:srgbClr val="002060"/>
                </a:solidFill>
                <a:effectLst/>
                <a:uFillTx/>
                <a:latin typeface="+mj-lt"/>
                <a:ea typeface="+mn-ea"/>
                <a:cs typeface="+mn-cs"/>
                <a:sym typeface="Arial"/>
              </a:rPr>
              <a:t> </a:t>
            </a:r>
            <a:r>
              <a:rPr kumimoji="0" lang="ru-RU" sz="2600" b="1" i="0" u="none" strike="noStrike" cap="none" spc="0" normalizeH="0" baseline="0" dirty="0" err="1">
                <a:ln>
                  <a:noFill/>
                </a:ln>
                <a:solidFill>
                  <a:srgbClr val="DE9D41"/>
                </a:solidFill>
                <a:effectLst/>
                <a:uFillTx/>
                <a:latin typeface="+mj-lt"/>
                <a:ea typeface="+mn-ea"/>
                <a:cs typeface="+mn-cs"/>
                <a:sym typeface="Arial"/>
              </a:rPr>
              <a:t>проблемні</a:t>
            </a:r>
            <a:r>
              <a:rPr kumimoji="0" lang="ru-RU" sz="2600" b="1" i="0" u="none" strike="noStrike" cap="none" spc="0" normalizeH="0" baseline="0" dirty="0">
                <a:ln>
                  <a:noFill/>
                </a:ln>
                <a:solidFill>
                  <a:srgbClr val="DE9D41"/>
                </a:solidFill>
                <a:effectLst/>
                <a:uFillTx/>
                <a:latin typeface="+mj-lt"/>
                <a:ea typeface="+mn-ea"/>
                <a:cs typeface="+mn-cs"/>
                <a:sym typeface="Arial"/>
              </a:rPr>
              <a:t> </a:t>
            </a:r>
            <a:r>
              <a:rPr kumimoji="0" lang="ru-RU" sz="2600" b="1" i="0" u="none" strike="noStrike" cap="none" spc="0" normalizeH="0" baseline="0" dirty="0" err="1">
                <a:ln>
                  <a:noFill/>
                </a:ln>
                <a:solidFill>
                  <a:srgbClr val="DE9D41"/>
                </a:solidFill>
                <a:effectLst/>
                <a:uFillTx/>
                <a:latin typeface="+mj-lt"/>
                <a:ea typeface="+mn-ea"/>
                <a:cs typeface="+mn-cs"/>
                <a:sym typeface="Arial"/>
              </a:rPr>
              <a:t>питання</a:t>
            </a:r>
            <a:r>
              <a:rPr kumimoji="0" lang="ru-RU" sz="2600" b="1" i="0" u="none" strike="noStrike" cap="none" spc="0" normalizeH="0" baseline="0" dirty="0">
                <a:ln>
                  <a:noFill/>
                </a:ln>
                <a:solidFill>
                  <a:srgbClr val="DE9D41"/>
                </a:solidFill>
                <a:effectLst/>
                <a:uFillTx/>
                <a:latin typeface="+mj-lt"/>
                <a:ea typeface="+mn-ea"/>
                <a:cs typeface="+mn-cs"/>
                <a:sym typeface="Arial"/>
              </a:rPr>
              <a:t> </a:t>
            </a:r>
            <a:r>
              <a:rPr kumimoji="0" lang="ru-RU" sz="2600" b="1" i="0" u="none" strike="noStrike" cap="none" spc="0" normalizeH="0" baseline="0" dirty="0">
                <a:ln>
                  <a:noFill/>
                </a:ln>
                <a:solidFill>
                  <a:srgbClr val="002060"/>
                </a:solidFill>
                <a:effectLst/>
                <a:uFillTx/>
                <a:latin typeface="+mj-lt"/>
                <a:ea typeface="+mn-ea"/>
                <a:cs typeface="+mn-cs"/>
                <a:sym typeface="Arial"/>
              </a:rPr>
              <a:t>при </a:t>
            </a:r>
            <a:r>
              <a:rPr kumimoji="0" lang="ru-RU" sz="2600" b="1" i="0" u="none" strike="noStrike" cap="none" spc="0" normalizeH="0" baseline="0" dirty="0" err="1">
                <a:ln>
                  <a:noFill/>
                </a:ln>
                <a:solidFill>
                  <a:srgbClr val="002060"/>
                </a:solidFill>
                <a:effectLst/>
                <a:uFillTx/>
                <a:latin typeface="+mj-lt"/>
                <a:ea typeface="+mn-ea"/>
                <a:cs typeface="+mn-cs"/>
                <a:sym typeface="Arial"/>
              </a:rPr>
              <a:t>розгляді</a:t>
            </a:r>
            <a:r>
              <a:rPr kumimoji="0" lang="ru-RU" sz="2600" b="1" i="0" u="none" strike="noStrike" cap="none" spc="0" normalizeH="0" baseline="0" dirty="0">
                <a:ln>
                  <a:noFill/>
                </a:ln>
                <a:solidFill>
                  <a:srgbClr val="002060"/>
                </a:solidFill>
                <a:effectLst/>
                <a:uFillTx/>
                <a:latin typeface="+mj-lt"/>
                <a:ea typeface="+mn-ea"/>
                <a:cs typeface="+mn-cs"/>
                <a:sym typeface="Arial"/>
              </a:rPr>
              <a:t> </a:t>
            </a:r>
            <a:r>
              <a:rPr kumimoji="0" lang="ru-RU" sz="2600" b="1" i="0" u="none" strike="noStrike" cap="none" spc="0" normalizeH="0" baseline="0" dirty="0" err="1">
                <a:ln>
                  <a:noFill/>
                </a:ln>
                <a:solidFill>
                  <a:srgbClr val="002060"/>
                </a:solidFill>
                <a:effectLst/>
                <a:uFillTx/>
                <a:latin typeface="+mj-lt"/>
                <a:ea typeface="+mn-ea"/>
                <a:cs typeface="+mn-cs"/>
                <a:sym typeface="Arial"/>
              </a:rPr>
              <a:t>кошторисів</a:t>
            </a:r>
            <a:endParaRPr kumimoji="0" lang="ru-RU" sz="2600" b="1" i="0" u="none" strike="noStrike" cap="none" spc="0" normalizeH="0" baseline="0" dirty="0">
              <a:ln>
                <a:noFill/>
              </a:ln>
              <a:solidFill>
                <a:srgbClr val="002060"/>
              </a:solidFill>
              <a:effectLst/>
              <a:uFillTx/>
              <a:latin typeface="+mj-lt"/>
              <a:ea typeface="+mn-ea"/>
              <a:cs typeface="+mn-cs"/>
              <a:sym typeface="Arial"/>
            </a:endParaRPr>
          </a:p>
          <a:p>
            <a:endParaRPr kumimoji="0" lang="uk-UA" sz="3000" b="1" i="0" u="none" strike="noStrike" cap="none" spc="0" normalizeH="0" baseline="0" dirty="0">
              <a:ln>
                <a:noFill/>
              </a:ln>
              <a:solidFill>
                <a:srgbClr val="002060"/>
              </a:solidFill>
              <a:effectLst/>
              <a:uFillTx/>
              <a:latin typeface="+mj-lt"/>
              <a:ea typeface="+mn-ea"/>
              <a:cs typeface="+mn-cs"/>
              <a:sym typeface="Arial"/>
            </a:endParaRPr>
          </a:p>
        </p:txBody>
      </p:sp>
    </p:spTree>
    <p:extLst>
      <p:ext uri="{BB962C8B-B14F-4D97-AF65-F5344CB8AC3E}">
        <p14:creationId xmlns:p14="http://schemas.microsoft.com/office/powerpoint/2010/main" val="910152078"/>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push dir="u"/>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E54FC-A1D2-39B9-9240-CEDB336675D8}"/>
            </a:ext>
          </a:extLst>
        </p:cNvPr>
        <p:cNvGrpSpPr/>
        <p:nvPr/>
      </p:nvGrpSpPr>
      <p:grpSpPr>
        <a:xfrm>
          <a:off x="0" y="0"/>
          <a:ext cx="0" cy="0"/>
          <a:chOff x="0" y="0"/>
          <a:chExt cx="0" cy="0"/>
        </a:xfrm>
      </p:grpSpPr>
      <p:pic>
        <p:nvPicPr>
          <p:cNvPr id="127" name="pasted-image.pdf" descr="pasted-image.pdf">
            <a:extLst>
              <a:ext uri="{FF2B5EF4-FFF2-40B4-BE49-F238E27FC236}">
                <a16:creationId xmlns:a16="http://schemas.microsoft.com/office/drawing/2014/main" id="{A805D56D-F582-5AE8-E1D6-A0AA3A01FB5B}"/>
              </a:ext>
            </a:extLst>
          </p:cNvPr>
          <p:cNvPicPr>
            <a:picLocks noChangeAspect="1"/>
          </p:cNvPicPr>
          <p:nvPr/>
        </p:nvPicPr>
        <p:blipFill>
          <a:blip r:embed="rId2"/>
          <a:stretch>
            <a:fillRect/>
          </a:stretch>
        </p:blipFill>
        <p:spPr>
          <a:xfrm>
            <a:off x="10939944" y="352756"/>
            <a:ext cx="869914" cy="936983"/>
          </a:xfrm>
          <a:prstGeom prst="rect">
            <a:avLst/>
          </a:prstGeom>
          <a:ln w="12700">
            <a:miter lim="400000"/>
          </a:ln>
        </p:spPr>
      </p:pic>
      <p:sp>
        <p:nvSpPr>
          <p:cNvPr id="128" name="ЗАГОЛОВОК СЛАЙДУ">
            <a:extLst>
              <a:ext uri="{FF2B5EF4-FFF2-40B4-BE49-F238E27FC236}">
                <a16:creationId xmlns:a16="http://schemas.microsoft.com/office/drawing/2014/main" id="{9162A35C-6384-F3CD-853F-775B4DDC51B4}"/>
              </a:ext>
            </a:extLst>
          </p:cNvPr>
          <p:cNvSpPr txBox="1"/>
          <p:nvPr/>
        </p:nvSpPr>
        <p:spPr>
          <a:xfrm>
            <a:off x="417295" y="527877"/>
            <a:ext cx="92396" cy="53553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45719" rIns="45719">
            <a:spAutoFit/>
          </a:bodyPr>
          <a:lstStyle>
            <a:lvl1pPr>
              <a:lnSpc>
                <a:spcPct val="90000"/>
              </a:lnSpc>
              <a:defRPr sz="3200" b="1">
                <a:solidFill>
                  <a:srgbClr val="002060"/>
                </a:solidFill>
                <a:latin typeface="+mj-lt"/>
                <a:ea typeface="+mj-ea"/>
                <a:cs typeface="+mj-cs"/>
                <a:sym typeface="Helvetica"/>
              </a:defRPr>
            </a:lvl1pPr>
          </a:lstStyle>
          <a:p>
            <a:endParaRPr/>
          </a:p>
        </p:txBody>
      </p:sp>
      <p:sp>
        <p:nvSpPr>
          <p:cNvPr id="129" name="Прямокутник">
            <a:extLst>
              <a:ext uri="{FF2B5EF4-FFF2-40B4-BE49-F238E27FC236}">
                <a16:creationId xmlns:a16="http://schemas.microsoft.com/office/drawing/2014/main" id="{DC9B5BAD-C3ED-003C-E7E3-181715ADAA2E}"/>
              </a:ext>
            </a:extLst>
          </p:cNvPr>
          <p:cNvSpPr/>
          <p:nvPr/>
        </p:nvSpPr>
        <p:spPr>
          <a:xfrm>
            <a:off x="0" y="942360"/>
            <a:ext cx="7761103" cy="29864"/>
          </a:xfrm>
          <a:prstGeom prst="rect">
            <a:avLst/>
          </a:prstGeom>
          <a:solidFill>
            <a:srgbClr val="DD9D3D"/>
          </a:solidFill>
          <a:ln w="12700">
            <a:miter lim="400000"/>
          </a:ln>
        </p:spPr>
        <p:txBody>
          <a:bodyPr lIns="45719" rIns="45719" anchor="ctr"/>
          <a:lstStyle/>
          <a:p>
            <a:endParaRPr/>
          </a:p>
        </p:txBody>
      </p:sp>
      <p:sp>
        <p:nvSpPr>
          <p:cNvPr id="131" name="ТЕКСТ…">
            <a:extLst>
              <a:ext uri="{FF2B5EF4-FFF2-40B4-BE49-F238E27FC236}">
                <a16:creationId xmlns:a16="http://schemas.microsoft.com/office/drawing/2014/main" id="{A57E4C8C-523F-D735-DF69-865C917FD163}"/>
              </a:ext>
            </a:extLst>
          </p:cNvPr>
          <p:cNvSpPr txBox="1"/>
          <p:nvPr/>
        </p:nvSpPr>
        <p:spPr>
          <a:xfrm>
            <a:off x="1218475" y="3038324"/>
            <a:ext cx="10433222" cy="33855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rIns="45719">
            <a:spAutoFit/>
          </a:bodyPr>
          <a:lstStyle/>
          <a:p>
            <a:endParaRPr lang="uk-UA" sz="1600" b="1" dirty="0">
              <a:solidFill>
                <a:srgbClr val="002060"/>
              </a:solidFill>
            </a:endParaRPr>
          </a:p>
        </p:txBody>
      </p:sp>
      <p:sp>
        <p:nvSpPr>
          <p:cNvPr id="3" name="Виноска">
            <a:extLst>
              <a:ext uri="{FF2B5EF4-FFF2-40B4-BE49-F238E27FC236}">
                <a16:creationId xmlns:a16="http://schemas.microsoft.com/office/drawing/2014/main" id="{FBDD4BD8-4147-2B21-7FE2-4CD73120DABC}"/>
              </a:ext>
            </a:extLst>
          </p:cNvPr>
          <p:cNvSpPr/>
          <p:nvPr/>
        </p:nvSpPr>
        <p:spPr>
          <a:xfrm>
            <a:off x="-7829" y="1430693"/>
            <a:ext cx="12207479" cy="11491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058"/>
                </a:lnTo>
                <a:lnTo>
                  <a:pt x="9075" y="18058"/>
                </a:lnTo>
                <a:lnTo>
                  <a:pt x="9843" y="21600"/>
                </a:lnTo>
                <a:lnTo>
                  <a:pt x="10612" y="18058"/>
                </a:lnTo>
                <a:lnTo>
                  <a:pt x="21600" y="18058"/>
                </a:lnTo>
                <a:lnTo>
                  <a:pt x="21600" y="0"/>
                </a:lnTo>
                <a:lnTo>
                  <a:pt x="0" y="0"/>
                </a:lnTo>
                <a:close/>
              </a:path>
            </a:pathLst>
          </a:custGeom>
          <a:solidFill>
            <a:srgbClr val="DE9D41"/>
          </a:solidFill>
          <a:ln w="12700">
            <a:miter lim="400000"/>
          </a:ln>
        </p:spPr>
        <p:txBody>
          <a:bodyPr lIns="45719" rIns="45719" anchor="ctr"/>
          <a:lstStyle/>
          <a:p>
            <a:endParaRPr/>
          </a:p>
        </p:txBody>
      </p:sp>
      <p:sp>
        <p:nvSpPr>
          <p:cNvPr id="5" name="ОСНОВНИЙ МЕСЕДЖ">
            <a:extLst>
              <a:ext uri="{FF2B5EF4-FFF2-40B4-BE49-F238E27FC236}">
                <a16:creationId xmlns:a16="http://schemas.microsoft.com/office/drawing/2014/main" id="{82EEC5BB-11A6-B17E-21C4-FE4A2D3E9550}"/>
              </a:ext>
            </a:extLst>
          </p:cNvPr>
          <p:cNvSpPr txBox="1"/>
          <p:nvPr/>
        </p:nvSpPr>
        <p:spPr>
          <a:xfrm>
            <a:off x="509691" y="1651352"/>
            <a:ext cx="10707285" cy="10804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defTabSz="711200">
              <a:lnSpc>
                <a:spcPct val="110000"/>
              </a:lnSpc>
              <a:spcBef>
                <a:spcPts val="600"/>
              </a:spcBef>
              <a:defRPr sz="1600" b="1">
                <a:solidFill>
                  <a:srgbClr val="FFFFFF"/>
                </a:solidFill>
                <a:latin typeface="+mj-lt"/>
                <a:ea typeface="+mj-ea"/>
                <a:cs typeface="+mj-cs"/>
                <a:sym typeface="Helvetica"/>
              </a:defRPr>
            </a:lvl1pPr>
          </a:lstStyle>
          <a:p>
            <a:pPr algn="ctr"/>
            <a:r>
              <a:rPr lang="ru-RU" sz="2800" dirty="0" err="1"/>
              <a:t>Основні</a:t>
            </a:r>
            <a:r>
              <a:rPr lang="ru-RU" sz="2800" dirty="0"/>
              <a:t> </a:t>
            </a:r>
            <a:r>
              <a:rPr lang="ru-RU" sz="2800" dirty="0" err="1">
                <a:solidFill>
                  <a:srgbClr val="002060"/>
                </a:solidFill>
              </a:rPr>
              <a:t>проблемні</a:t>
            </a:r>
            <a:r>
              <a:rPr lang="ru-RU" sz="2800" dirty="0">
                <a:solidFill>
                  <a:srgbClr val="002060"/>
                </a:solidFill>
              </a:rPr>
              <a:t> </a:t>
            </a:r>
            <a:r>
              <a:rPr lang="ru-RU" sz="2800" dirty="0" err="1">
                <a:solidFill>
                  <a:srgbClr val="002060"/>
                </a:solidFill>
              </a:rPr>
              <a:t>питання</a:t>
            </a:r>
            <a:r>
              <a:rPr lang="ru-RU" sz="2800" dirty="0">
                <a:solidFill>
                  <a:srgbClr val="002060"/>
                </a:solidFill>
              </a:rPr>
              <a:t> </a:t>
            </a:r>
            <a:r>
              <a:rPr lang="ru-RU" sz="2800" dirty="0"/>
              <a:t>при </a:t>
            </a:r>
            <a:r>
              <a:rPr lang="ru-RU" sz="2800" dirty="0" err="1"/>
              <a:t>розгляді</a:t>
            </a:r>
            <a:r>
              <a:rPr lang="ru-RU" sz="2800" dirty="0"/>
              <a:t> </a:t>
            </a:r>
            <a:r>
              <a:rPr lang="ru-RU" sz="2800" dirty="0" err="1"/>
              <a:t>кошторисів</a:t>
            </a:r>
            <a:endParaRPr lang="ru-RU" sz="2800" dirty="0"/>
          </a:p>
          <a:p>
            <a:pPr algn="ctr"/>
            <a:endParaRPr sz="2800" dirty="0"/>
          </a:p>
        </p:txBody>
      </p:sp>
      <p:sp>
        <p:nvSpPr>
          <p:cNvPr id="4" name="Лінія">
            <a:extLst>
              <a:ext uri="{FF2B5EF4-FFF2-40B4-BE49-F238E27FC236}">
                <a16:creationId xmlns:a16="http://schemas.microsoft.com/office/drawing/2014/main" id="{E27F0584-05E3-4F4B-5215-1CE54029260D}"/>
              </a:ext>
            </a:extLst>
          </p:cNvPr>
          <p:cNvSpPr/>
          <p:nvPr/>
        </p:nvSpPr>
        <p:spPr>
          <a:xfrm>
            <a:off x="7046813" y="4623654"/>
            <a:ext cx="654174" cy="1"/>
          </a:xfrm>
          <a:prstGeom prst="line">
            <a:avLst/>
          </a:prstGeom>
          <a:ln w="12700">
            <a:solidFill>
              <a:srgbClr val="FFFFFF"/>
            </a:solidFill>
          </a:ln>
        </p:spPr>
        <p:txBody>
          <a:bodyPr lIns="45719" rIns="45719"/>
          <a:lstStyle/>
          <a:p>
            <a:endParaRPr/>
          </a:p>
        </p:txBody>
      </p:sp>
      <p:sp>
        <p:nvSpPr>
          <p:cNvPr id="6" name="Лінія">
            <a:extLst>
              <a:ext uri="{FF2B5EF4-FFF2-40B4-BE49-F238E27FC236}">
                <a16:creationId xmlns:a16="http://schemas.microsoft.com/office/drawing/2014/main" id="{05BB4E47-F609-66E5-03B9-C83B028549B8}"/>
              </a:ext>
            </a:extLst>
          </p:cNvPr>
          <p:cNvSpPr/>
          <p:nvPr/>
        </p:nvSpPr>
        <p:spPr>
          <a:xfrm>
            <a:off x="7837303" y="6441986"/>
            <a:ext cx="654174" cy="1"/>
          </a:xfrm>
          <a:prstGeom prst="line">
            <a:avLst/>
          </a:prstGeom>
          <a:ln w="12700">
            <a:solidFill>
              <a:srgbClr val="FFFFFF"/>
            </a:solidFill>
          </a:ln>
        </p:spPr>
        <p:txBody>
          <a:bodyPr lIns="45719" rIns="45719"/>
          <a:lstStyle/>
          <a:p>
            <a:endParaRPr/>
          </a:p>
        </p:txBody>
      </p:sp>
      <p:sp>
        <p:nvSpPr>
          <p:cNvPr id="7" name="Лінія">
            <a:extLst>
              <a:ext uri="{FF2B5EF4-FFF2-40B4-BE49-F238E27FC236}">
                <a16:creationId xmlns:a16="http://schemas.microsoft.com/office/drawing/2014/main" id="{636DF6A4-9C22-42E8-BC2C-96ADF05A3317}"/>
              </a:ext>
            </a:extLst>
          </p:cNvPr>
          <p:cNvSpPr/>
          <p:nvPr/>
        </p:nvSpPr>
        <p:spPr>
          <a:xfrm>
            <a:off x="10498038" y="3670211"/>
            <a:ext cx="654174" cy="1"/>
          </a:xfrm>
          <a:prstGeom prst="line">
            <a:avLst/>
          </a:prstGeom>
          <a:ln w="12700">
            <a:solidFill>
              <a:srgbClr val="FFFFFF"/>
            </a:solidFill>
          </a:ln>
        </p:spPr>
        <p:txBody>
          <a:bodyPr lIns="45719" rIns="45719"/>
          <a:lstStyle/>
          <a:p>
            <a:endParaRPr/>
          </a:p>
        </p:txBody>
      </p:sp>
      <p:sp>
        <p:nvSpPr>
          <p:cNvPr id="9" name="Лінія">
            <a:extLst>
              <a:ext uri="{FF2B5EF4-FFF2-40B4-BE49-F238E27FC236}">
                <a16:creationId xmlns:a16="http://schemas.microsoft.com/office/drawing/2014/main" id="{258BB975-4BB6-E208-8CEA-EF5B3176CB74}"/>
              </a:ext>
            </a:extLst>
          </p:cNvPr>
          <p:cNvSpPr/>
          <p:nvPr/>
        </p:nvSpPr>
        <p:spPr>
          <a:xfrm flipV="1">
            <a:off x="7919853" y="5822039"/>
            <a:ext cx="9526" cy="900477"/>
          </a:xfrm>
          <a:prstGeom prst="line">
            <a:avLst/>
          </a:prstGeom>
          <a:ln w="12700">
            <a:solidFill>
              <a:srgbClr val="FFFFFF"/>
            </a:solidFill>
          </a:ln>
        </p:spPr>
        <p:txBody>
          <a:bodyPr lIns="45719" rIns="45719"/>
          <a:lstStyle/>
          <a:p>
            <a:endParaRPr dirty="0"/>
          </a:p>
        </p:txBody>
      </p:sp>
      <p:sp>
        <p:nvSpPr>
          <p:cNvPr id="11" name="Лінія">
            <a:extLst>
              <a:ext uri="{FF2B5EF4-FFF2-40B4-BE49-F238E27FC236}">
                <a16:creationId xmlns:a16="http://schemas.microsoft.com/office/drawing/2014/main" id="{BBED2D1B-CF9C-2EC0-525A-AF2B1EC3D462}"/>
              </a:ext>
            </a:extLst>
          </p:cNvPr>
          <p:cNvSpPr/>
          <p:nvPr/>
        </p:nvSpPr>
        <p:spPr>
          <a:xfrm flipV="1">
            <a:off x="10935181" y="3348703"/>
            <a:ext cx="9526" cy="900477"/>
          </a:xfrm>
          <a:prstGeom prst="line">
            <a:avLst/>
          </a:prstGeom>
          <a:ln w="12700">
            <a:solidFill>
              <a:srgbClr val="FFFFFF"/>
            </a:solidFill>
          </a:ln>
        </p:spPr>
        <p:txBody>
          <a:bodyPr lIns="45719" rIns="45719"/>
          <a:lstStyle/>
          <a:p>
            <a:endParaRPr dirty="0"/>
          </a:p>
        </p:txBody>
      </p:sp>
      <p:sp>
        <p:nvSpPr>
          <p:cNvPr id="12" name="TextBox 11">
            <a:extLst>
              <a:ext uri="{FF2B5EF4-FFF2-40B4-BE49-F238E27FC236}">
                <a16:creationId xmlns:a16="http://schemas.microsoft.com/office/drawing/2014/main" id="{BE25D480-516B-83E7-2110-B6D968A4585E}"/>
              </a:ext>
            </a:extLst>
          </p:cNvPr>
          <p:cNvSpPr txBox="1"/>
          <p:nvPr/>
        </p:nvSpPr>
        <p:spPr>
          <a:xfrm>
            <a:off x="1092912" y="3051378"/>
            <a:ext cx="10005996" cy="29990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79705" lvl="1" indent="-179705" defTabSz="622300">
              <a:lnSpc>
                <a:spcPct val="110000"/>
              </a:lnSpc>
              <a:spcBef>
                <a:spcPts val="200"/>
              </a:spcBef>
              <a:buClr>
                <a:srgbClr val="DE9D41"/>
              </a:buClr>
              <a:buSzPct val="150000"/>
              <a:buFont typeface="Arial"/>
              <a:buChar char="•"/>
              <a:defRPr b="1">
                <a:solidFill>
                  <a:srgbClr val="002060"/>
                </a:solidFill>
                <a:latin typeface="+mj-lt"/>
                <a:ea typeface="+mj-ea"/>
                <a:cs typeface="+mj-cs"/>
                <a:sym typeface="Helvetica"/>
              </a:defRPr>
            </a:pPr>
            <a:r>
              <a:rPr lang="uk-UA" sz="1700" dirty="0"/>
              <a:t>Випадки розширення або зменшення персоналу, які надають послуги без відповідних обґрунтувань щодо впливу на якість або кількість наданих послуг. Мається на увазі, що наприклад, збільшення персоналу вдвічі повинна передбачати і відповідне збільшення кількості наданих послуг або надання додаткових послуг, які не були передбачені проектом. </a:t>
            </a:r>
          </a:p>
          <a:p>
            <a:pPr marL="179705" lvl="1" indent="-179705" defTabSz="622300">
              <a:lnSpc>
                <a:spcPct val="110000"/>
              </a:lnSpc>
              <a:spcBef>
                <a:spcPts val="200"/>
              </a:spcBef>
              <a:buClr>
                <a:srgbClr val="DE9D41"/>
              </a:buClr>
              <a:buSzPct val="150000"/>
              <a:buFont typeface="Arial"/>
              <a:buChar char="•"/>
              <a:defRPr b="1">
                <a:solidFill>
                  <a:srgbClr val="002060"/>
                </a:solidFill>
                <a:latin typeface="+mj-lt"/>
                <a:ea typeface="+mj-ea"/>
                <a:cs typeface="+mj-cs"/>
                <a:sym typeface="Helvetica"/>
              </a:defRPr>
            </a:pPr>
            <a:r>
              <a:rPr lang="uk-UA" sz="1700" dirty="0"/>
              <a:t>Засилаються окремо спочатку на погодження заміна фахівців а окремо зміни в кошторис, зокрема збільшення заробітної плати, мотивуючи тим, що Фонд погодив таку заміну фахівців. Такі питання потребують комплексного рішення і зміни необхідно надавати разом із змінами до кошторису.</a:t>
            </a:r>
          </a:p>
          <a:p>
            <a:pPr marL="179705" lvl="1" indent="-179705" defTabSz="622300">
              <a:lnSpc>
                <a:spcPct val="110000"/>
              </a:lnSpc>
              <a:spcBef>
                <a:spcPts val="200"/>
              </a:spcBef>
              <a:buClr>
                <a:srgbClr val="DE9D41"/>
              </a:buClr>
              <a:buSzPct val="150000"/>
              <a:buFont typeface="Arial"/>
              <a:buChar char="•"/>
              <a:defRPr b="1">
                <a:solidFill>
                  <a:srgbClr val="002060"/>
                </a:solidFill>
                <a:latin typeface="+mj-lt"/>
                <a:ea typeface="+mj-ea"/>
                <a:cs typeface="+mj-cs"/>
                <a:sym typeface="Helvetica"/>
              </a:defRPr>
            </a:pPr>
            <a:endParaRPr lang="uk-UA" sz="1700" dirty="0"/>
          </a:p>
        </p:txBody>
      </p:sp>
    </p:spTree>
    <p:extLst>
      <p:ext uri="{BB962C8B-B14F-4D97-AF65-F5344CB8AC3E}">
        <p14:creationId xmlns:p14="http://schemas.microsoft.com/office/powerpoint/2010/main" val="4040677439"/>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push dir="u"/>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pasted-image.pdf" descr="pasted-image.pdf"/>
          <p:cNvPicPr>
            <a:picLocks noChangeAspect="1"/>
          </p:cNvPicPr>
          <p:nvPr/>
        </p:nvPicPr>
        <p:blipFill>
          <a:blip r:embed="rId2"/>
          <a:stretch>
            <a:fillRect/>
          </a:stretch>
        </p:blipFill>
        <p:spPr>
          <a:xfrm>
            <a:off x="10939944" y="352756"/>
            <a:ext cx="869914" cy="936983"/>
          </a:xfrm>
          <a:prstGeom prst="rect">
            <a:avLst/>
          </a:prstGeom>
          <a:ln w="12700">
            <a:miter lim="400000"/>
          </a:ln>
        </p:spPr>
      </p:pic>
      <p:sp>
        <p:nvSpPr>
          <p:cNvPr id="165" name="ТЕКСТ"/>
          <p:cNvSpPr txBox="1"/>
          <p:nvPr/>
        </p:nvSpPr>
        <p:spPr>
          <a:xfrm>
            <a:off x="721803" y="3528231"/>
            <a:ext cx="3144986" cy="342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711200">
              <a:lnSpc>
                <a:spcPct val="110000"/>
              </a:lnSpc>
              <a:spcBef>
                <a:spcPts val="600"/>
              </a:spcBef>
              <a:defRPr sz="1600">
                <a:solidFill>
                  <a:srgbClr val="081F5C"/>
                </a:solidFill>
                <a:latin typeface="+mj-lt"/>
                <a:ea typeface="+mj-ea"/>
                <a:cs typeface="+mj-cs"/>
                <a:sym typeface="Helvetica"/>
              </a:defRPr>
            </a:lvl1pPr>
          </a:lstStyle>
          <a:p>
            <a:endParaRPr/>
          </a:p>
        </p:txBody>
      </p:sp>
      <p:sp>
        <p:nvSpPr>
          <p:cNvPr id="166" name="ЗАГОЛОВОК СЛАЙДУ"/>
          <p:cNvSpPr txBox="1"/>
          <p:nvPr/>
        </p:nvSpPr>
        <p:spPr>
          <a:xfrm>
            <a:off x="417295" y="527877"/>
            <a:ext cx="4728215" cy="9787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90000"/>
              </a:lnSpc>
              <a:defRPr sz="3200" b="1">
                <a:solidFill>
                  <a:srgbClr val="002060"/>
                </a:solidFill>
                <a:latin typeface="+mj-lt"/>
                <a:ea typeface="+mj-ea"/>
                <a:cs typeface="+mj-cs"/>
                <a:sym typeface="Helvetica"/>
              </a:defRPr>
            </a:lvl1pPr>
          </a:lstStyle>
          <a:p>
            <a:r>
              <a:rPr lang="uk-UA"/>
              <a:t>Додаткова інформація</a:t>
            </a:r>
          </a:p>
          <a:p>
            <a:endParaRPr/>
          </a:p>
        </p:txBody>
      </p:sp>
      <p:sp>
        <p:nvSpPr>
          <p:cNvPr id="167" name="Прямокутник"/>
          <p:cNvSpPr/>
          <p:nvPr/>
        </p:nvSpPr>
        <p:spPr>
          <a:xfrm>
            <a:off x="-13682" y="1259232"/>
            <a:ext cx="7761103" cy="29864"/>
          </a:xfrm>
          <a:prstGeom prst="rect">
            <a:avLst/>
          </a:prstGeom>
          <a:solidFill>
            <a:srgbClr val="DD9D3D"/>
          </a:solidFill>
          <a:ln w="12700">
            <a:miter lim="400000"/>
          </a:ln>
        </p:spPr>
        <p:txBody>
          <a:bodyPr lIns="45719" rIns="45719" anchor="ctr"/>
          <a:lstStyle/>
          <a:p>
            <a:endParaRPr/>
          </a:p>
        </p:txBody>
      </p:sp>
      <p:sp>
        <p:nvSpPr>
          <p:cNvPr id="168" name="ТЕКСТ"/>
          <p:cNvSpPr txBox="1"/>
          <p:nvPr/>
        </p:nvSpPr>
        <p:spPr>
          <a:xfrm>
            <a:off x="4523507" y="3528231"/>
            <a:ext cx="3144986" cy="342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711200">
              <a:lnSpc>
                <a:spcPct val="110000"/>
              </a:lnSpc>
              <a:spcBef>
                <a:spcPts val="600"/>
              </a:spcBef>
              <a:defRPr sz="1600">
                <a:solidFill>
                  <a:srgbClr val="081F5C"/>
                </a:solidFill>
                <a:latin typeface="+mj-lt"/>
                <a:ea typeface="+mj-ea"/>
                <a:cs typeface="+mj-cs"/>
                <a:sym typeface="Helvetica"/>
              </a:defRPr>
            </a:lvl1pPr>
          </a:lstStyle>
          <a:p>
            <a:endParaRPr/>
          </a:p>
        </p:txBody>
      </p:sp>
      <p:sp>
        <p:nvSpPr>
          <p:cNvPr id="169" name="ТЕКСТ"/>
          <p:cNvSpPr txBox="1"/>
          <p:nvPr/>
        </p:nvSpPr>
        <p:spPr>
          <a:xfrm>
            <a:off x="203197" y="1449412"/>
            <a:ext cx="7555048" cy="27526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20" rIns="45719" bIns="45720" anchor="t">
            <a:spAutoFit/>
          </a:bodyPr>
          <a:lstStyle>
            <a:lvl1pPr defTabSz="711200">
              <a:lnSpc>
                <a:spcPct val="110000"/>
              </a:lnSpc>
              <a:spcBef>
                <a:spcPts val="600"/>
              </a:spcBef>
              <a:defRPr sz="1600">
                <a:solidFill>
                  <a:srgbClr val="081F5C"/>
                </a:solidFill>
                <a:latin typeface="+mj-lt"/>
                <a:ea typeface="+mj-ea"/>
                <a:cs typeface="+mj-cs"/>
                <a:sym typeface="Helvetica"/>
              </a:defRPr>
            </a:lvl1pPr>
          </a:lstStyle>
          <a:p>
            <a:r>
              <a:rPr lang="uk-UA" sz="2500" b="1" dirty="0"/>
              <a:t>Консультації за телефоном:</a:t>
            </a:r>
            <a:r>
              <a:rPr lang="uk-UA" sz="2500" dirty="0"/>
              <a:t> працівники Фонду з реалізації проекту малі гранти (044) 293-17-63,             (044) 293-17-42 багатоканальний.</a:t>
            </a:r>
          </a:p>
          <a:p>
            <a:endParaRPr lang="uk-UA" sz="2500" dirty="0"/>
          </a:p>
          <a:p>
            <a:r>
              <a:rPr lang="uk-UA" sz="2500" b="1" dirty="0"/>
              <a:t>Графік</a:t>
            </a:r>
            <a:r>
              <a:rPr lang="uk-UA" sz="2500" dirty="0"/>
              <a:t>: щоденно (крім вихідних) 9:00-18:00, п'ятниця до 16:45.</a:t>
            </a:r>
          </a:p>
        </p:txBody>
      </p:sp>
      <p:pic>
        <p:nvPicPr>
          <p:cNvPr id="173" name="pasted-image.pdf" descr="pasted-image.pdf"/>
          <p:cNvPicPr>
            <a:picLocks noChangeAspect="1"/>
          </p:cNvPicPr>
          <p:nvPr/>
        </p:nvPicPr>
        <p:blipFill>
          <a:blip r:embed="rId3"/>
          <a:stretch>
            <a:fillRect/>
          </a:stretch>
        </p:blipFill>
        <p:spPr>
          <a:xfrm>
            <a:off x="7906769" y="5874210"/>
            <a:ext cx="669151" cy="703340"/>
          </a:xfrm>
          <a:prstGeom prst="rect">
            <a:avLst/>
          </a:prstGeom>
          <a:ln w="12700">
            <a:miter lim="400000"/>
          </a:ln>
        </p:spPr>
      </p:pic>
      <p:sp>
        <p:nvSpPr>
          <p:cNvPr id="176" name="Прямокутник"/>
          <p:cNvSpPr/>
          <p:nvPr/>
        </p:nvSpPr>
        <p:spPr>
          <a:xfrm>
            <a:off x="0" y="6369807"/>
            <a:ext cx="11615271" cy="185081"/>
          </a:xfrm>
          <a:prstGeom prst="rect">
            <a:avLst/>
          </a:prstGeom>
          <a:solidFill>
            <a:srgbClr val="DD9D3D"/>
          </a:solidFill>
          <a:ln w="12700">
            <a:miter lim="400000"/>
          </a:ln>
        </p:spPr>
        <p:txBody>
          <a:bodyPr lIns="45719" rIns="45719" anchor="ctr"/>
          <a:lstStyle/>
          <a:p>
            <a:endParaRPr dirty="0"/>
          </a:p>
        </p:txBody>
      </p:sp>
      <p:sp>
        <p:nvSpPr>
          <p:cNvPr id="7" name="TextBox 6">
            <a:extLst>
              <a:ext uri="{FF2B5EF4-FFF2-40B4-BE49-F238E27FC236}">
                <a16:creationId xmlns:a16="http://schemas.microsoft.com/office/drawing/2014/main" id="{F0FC6A17-B3BB-79C5-7B73-CE8AF5754359}"/>
              </a:ext>
            </a:extLst>
          </p:cNvPr>
          <p:cNvSpPr txBox="1"/>
          <p:nvPr/>
        </p:nvSpPr>
        <p:spPr>
          <a:xfrm>
            <a:off x="203197" y="4284615"/>
            <a:ext cx="9597714" cy="19851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ru-RU" sz="2500" b="1" dirty="0" err="1">
                <a:solidFill>
                  <a:srgbClr val="002060"/>
                </a:solidFill>
                <a:latin typeface="+mj-lt"/>
              </a:rPr>
              <a:t>Посилання</a:t>
            </a:r>
            <a:r>
              <a:rPr lang="ru-RU" sz="2500" b="1" dirty="0">
                <a:solidFill>
                  <a:srgbClr val="002060"/>
                </a:solidFill>
                <a:latin typeface="+mj-lt"/>
              </a:rPr>
              <a:t> на рубрику на </a:t>
            </a:r>
            <a:r>
              <a:rPr lang="ru-RU" sz="2500" b="1" dirty="0" err="1">
                <a:solidFill>
                  <a:srgbClr val="002060"/>
                </a:solidFill>
                <a:latin typeface="+mj-lt"/>
              </a:rPr>
              <a:t>сайті</a:t>
            </a:r>
            <a:r>
              <a:rPr lang="ru-RU" sz="2500" b="1" dirty="0">
                <a:solidFill>
                  <a:srgbClr val="002060"/>
                </a:solidFill>
                <a:latin typeface="+mj-lt"/>
              </a:rPr>
              <a:t> Фонду:</a:t>
            </a:r>
          </a:p>
          <a:p>
            <a:endParaRPr lang="uk-UA" sz="2300" b="1" dirty="0">
              <a:solidFill>
                <a:srgbClr val="002060"/>
              </a:solidFill>
              <a:latin typeface="+mj-lt"/>
              <a:hlinkClick r:id="rId4">
                <a:extLst>
                  <a:ext uri="{A12FA001-AC4F-418D-AE19-62706E023703}">
                    <ahyp:hlinkClr xmlns:ahyp="http://schemas.microsoft.com/office/drawing/2018/hyperlinkcolor" val="tx"/>
                  </a:ext>
                </a:extLst>
              </a:hlinkClick>
            </a:endParaRPr>
          </a:p>
          <a:p>
            <a:r>
              <a:rPr lang="en-US" sz="2500" b="1" dirty="0">
                <a:solidFill>
                  <a:srgbClr val="002060"/>
                </a:solidFill>
                <a:latin typeface="+mj-lt"/>
                <a:hlinkClick r:id="rId5"/>
              </a:rPr>
              <a:t>https://www.ispf.gov.ua/diyalnist/realizaciya-pilotnih-proektiv-shchodo-zakupivli-socposlug/mali-granti-dlya-nadavachiv-socialnih-poslug</a:t>
            </a:r>
            <a:r>
              <a:rPr lang="uk-UA" sz="2500" b="1" dirty="0">
                <a:solidFill>
                  <a:srgbClr val="002060"/>
                </a:solidFill>
                <a:latin typeface="+mj-lt"/>
              </a:rPr>
              <a:t> </a:t>
            </a:r>
            <a:endParaRPr lang="ru-RU" sz="2500" b="1" dirty="0">
              <a:solidFill>
                <a:srgbClr val="002060"/>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push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pasted-movie.png"/>
          <p:cNvPicPr>
            <a:picLocks noChangeAspect="1"/>
          </p:cNvPicPr>
          <p:nvPr/>
        </p:nvPicPr>
        <p:blipFill>
          <a:blip r:embed="rId2" cstate="print">
            <a:extLst>
              <a:ext uri="{28A0092B-C50C-407E-A947-70E740481C1C}">
                <a14:useLocalDpi xmlns:a14="http://schemas.microsoft.com/office/drawing/2010/main" val="0"/>
              </a:ext>
            </a:extLst>
          </a:blip>
          <a:srcRect t="1026" b="1026"/>
          <a:stretch/>
        </p:blipFill>
        <p:spPr>
          <a:xfrm>
            <a:off x="6469792" y="449720"/>
            <a:ext cx="4239169" cy="6221122"/>
          </a:xfrm>
          <a:custGeom>
            <a:avLst/>
            <a:gdLst/>
            <a:ahLst/>
            <a:cxnLst>
              <a:cxn ang="0">
                <a:pos x="wd2" y="hd2"/>
              </a:cxn>
              <a:cxn ang="5400000">
                <a:pos x="wd2" y="hd2"/>
              </a:cxn>
              <a:cxn ang="10800000">
                <a:pos x="wd2" y="hd2"/>
              </a:cxn>
              <a:cxn ang="16200000">
                <a:pos x="wd2" y="hd2"/>
              </a:cxn>
            </a:cxnLst>
            <a:rect l="0" t="0" r="r" b="b"/>
            <a:pathLst>
              <a:path w="21600" h="21600" extrusionOk="0">
                <a:moveTo>
                  <a:pt x="2195" y="0"/>
                </a:moveTo>
                <a:lnTo>
                  <a:pt x="1569" y="3"/>
                </a:lnTo>
                <a:lnTo>
                  <a:pt x="1476" y="95"/>
                </a:lnTo>
                <a:lnTo>
                  <a:pt x="1476" y="9323"/>
                </a:lnTo>
                <a:lnTo>
                  <a:pt x="0" y="9323"/>
                </a:lnTo>
                <a:lnTo>
                  <a:pt x="0" y="20171"/>
                </a:lnTo>
                <a:lnTo>
                  <a:pt x="4214" y="20171"/>
                </a:lnTo>
                <a:lnTo>
                  <a:pt x="4214" y="21600"/>
                </a:lnTo>
                <a:lnTo>
                  <a:pt x="21600" y="21600"/>
                </a:lnTo>
                <a:lnTo>
                  <a:pt x="21600" y="14043"/>
                </a:lnTo>
                <a:lnTo>
                  <a:pt x="21600" y="3494"/>
                </a:lnTo>
                <a:lnTo>
                  <a:pt x="19560" y="3494"/>
                </a:lnTo>
                <a:lnTo>
                  <a:pt x="19560" y="0"/>
                </a:lnTo>
                <a:lnTo>
                  <a:pt x="2195" y="0"/>
                </a:lnTo>
                <a:close/>
              </a:path>
            </a:pathLst>
          </a:custGeom>
          <a:ln w="12700">
            <a:miter lim="400000"/>
          </a:ln>
        </p:spPr>
      </p:pic>
      <p:pic>
        <p:nvPicPr>
          <p:cNvPr id="155" name="pasted-image.pdf" descr="pasted-image.pdf"/>
          <p:cNvPicPr>
            <a:picLocks noChangeAspect="1"/>
          </p:cNvPicPr>
          <p:nvPr/>
        </p:nvPicPr>
        <p:blipFill>
          <a:blip r:embed="rId3"/>
          <a:stretch>
            <a:fillRect/>
          </a:stretch>
        </p:blipFill>
        <p:spPr>
          <a:xfrm>
            <a:off x="10939944" y="352756"/>
            <a:ext cx="869914" cy="936983"/>
          </a:xfrm>
          <a:prstGeom prst="rect">
            <a:avLst/>
          </a:prstGeom>
          <a:ln w="12700">
            <a:miter lim="400000"/>
          </a:ln>
        </p:spPr>
      </p:pic>
      <p:sp>
        <p:nvSpPr>
          <p:cNvPr id="156" name="ЗАГОЛОВОК СЛАЙДУ"/>
          <p:cNvSpPr txBox="1"/>
          <p:nvPr/>
        </p:nvSpPr>
        <p:spPr>
          <a:xfrm>
            <a:off x="417295" y="527877"/>
            <a:ext cx="5061106" cy="5355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3200" b="1">
                <a:solidFill>
                  <a:srgbClr val="002060"/>
                </a:solidFill>
                <a:latin typeface="+mj-lt"/>
                <a:ea typeface="+mj-ea"/>
                <a:cs typeface="+mj-cs"/>
                <a:sym typeface="Helvetica"/>
              </a:defRPr>
            </a:lvl1pPr>
          </a:lstStyle>
          <a:p>
            <a:endParaRPr/>
          </a:p>
        </p:txBody>
      </p:sp>
      <p:sp>
        <p:nvSpPr>
          <p:cNvPr id="157" name="Прямокутник"/>
          <p:cNvSpPr/>
          <p:nvPr/>
        </p:nvSpPr>
        <p:spPr>
          <a:xfrm>
            <a:off x="98844" y="1068257"/>
            <a:ext cx="5061105" cy="29864"/>
          </a:xfrm>
          <a:prstGeom prst="rect">
            <a:avLst/>
          </a:prstGeom>
          <a:solidFill>
            <a:srgbClr val="DD9D3D"/>
          </a:solidFill>
          <a:ln w="12700">
            <a:miter lim="400000"/>
          </a:ln>
        </p:spPr>
        <p:txBody>
          <a:bodyPr lIns="45719" rIns="45719" anchor="ctr"/>
          <a:lstStyle/>
          <a:p>
            <a:endParaRPr/>
          </a:p>
        </p:txBody>
      </p:sp>
      <p:sp>
        <p:nvSpPr>
          <p:cNvPr id="158" name="ТЕКСТ"/>
          <p:cNvSpPr txBox="1"/>
          <p:nvPr/>
        </p:nvSpPr>
        <p:spPr>
          <a:xfrm>
            <a:off x="88122" y="1189329"/>
            <a:ext cx="6097507" cy="59665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defTabSz="711200">
              <a:lnSpc>
                <a:spcPct val="110000"/>
              </a:lnSpc>
              <a:spcBef>
                <a:spcPts val="600"/>
              </a:spcBef>
              <a:defRPr sz="1600">
                <a:solidFill>
                  <a:srgbClr val="081F5C"/>
                </a:solidFill>
                <a:latin typeface="+mj-lt"/>
                <a:ea typeface="+mj-ea"/>
                <a:cs typeface="+mj-cs"/>
                <a:sym typeface="Helvetica"/>
              </a:defRPr>
            </a:lvl1pPr>
          </a:lstStyle>
          <a:p>
            <a:r>
              <a:rPr lang="uk-UA" sz="1500" b="1" dirty="0"/>
              <a:t>Процедура заміни фахівців:</a:t>
            </a:r>
          </a:p>
          <a:p>
            <a:r>
              <a:rPr lang="uk-UA" sz="1500" b="1" dirty="0"/>
              <a:t>Отримувач малого гранту (надавач соціальних послуг), у разі виникнення потреби щодо заміни фахівця (звільнення, відпустка, хвороба тощо), не пізніше ніж за десять 10 (десять) календарних днів до моменту здійснення запланованих змін надсилає на ім’я керівника Фонду соціального захисту осіб з інвалідністю (далі – Фонд) письмовий запит з обґрунтуванням необхідності змін, їх вплив на статті витрат, затверджені кошторисом та резюме нових фахівців, яких планується залучити до реалізації </a:t>
            </a:r>
            <a:r>
              <a:rPr lang="uk-UA" sz="1500" b="1" dirty="0" err="1"/>
              <a:t>проєкту</a:t>
            </a:r>
            <a:r>
              <a:rPr lang="uk-UA" sz="1500" b="1" dirty="0"/>
              <a:t>. Лист надсилається за підписом керівника організації на електронні адреси Фонду: </a:t>
            </a:r>
            <a:r>
              <a:rPr lang="en-US" sz="1500" b="1" dirty="0"/>
              <a:t>info_konkurs@ispf.gov.ua, maligrantioffice@gmail.com, </a:t>
            </a:r>
            <a:r>
              <a:rPr lang="uk-UA" sz="1500" b="1" dirty="0"/>
              <a:t>а також у копії Адміністратору малих грантів на електронну адресу </a:t>
            </a:r>
            <a:r>
              <a:rPr lang="en-US" sz="1500" b="1" dirty="0"/>
              <a:t>small_grants@ednannia.ua (</a:t>
            </a:r>
            <a:r>
              <a:rPr lang="uk-UA" sz="1500" b="1" dirty="0"/>
              <a:t>за формою, наведеною в Додатку 2 до Договору, Приклад 2). Фонд надає письмову відповідь упродовж 5 (п`яти) робочих днів з дати отримання письмового запиту.</a:t>
            </a:r>
          </a:p>
          <a:p>
            <a:r>
              <a:rPr lang="uk-UA" sz="1500" b="1" dirty="0">
                <a:solidFill>
                  <a:srgbClr val="FF0000"/>
                </a:solidFill>
              </a:rPr>
              <a:t>Важливо:</a:t>
            </a:r>
          </a:p>
          <a:p>
            <a:r>
              <a:rPr lang="uk-UA" sz="1500" b="1" dirty="0"/>
              <a:t>У разі, якщо заміна фахівців призводить до збільшення кошторису, відповідний пакет документів щодо заміни фахівців потрібно подавати разом із змінами до кошторису.</a:t>
            </a:r>
          </a:p>
          <a:p>
            <a:r>
              <a:rPr lang="uk-UA" sz="1500" dirty="0"/>
              <a:t>	</a:t>
            </a:r>
            <a:endParaRPr sz="1500" dirty="0"/>
          </a:p>
        </p:txBody>
      </p:sp>
      <p:sp>
        <p:nvSpPr>
          <p:cNvPr id="159" name="Лінія"/>
          <p:cNvSpPr/>
          <p:nvPr/>
        </p:nvSpPr>
        <p:spPr>
          <a:xfrm flipV="1">
            <a:off x="6750535" y="333706"/>
            <a:ext cx="1" cy="4205157"/>
          </a:xfrm>
          <a:prstGeom prst="line">
            <a:avLst/>
          </a:prstGeom>
          <a:ln w="12700">
            <a:solidFill>
              <a:srgbClr val="FFFFFF"/>
            </a:solidFill>
          </a:ln>
        </p:spPr>
        <p:txBody>
          <a:bodyPr lIns="45719" rIns="45719"/>
          <a:lstStyle/>
          <a:p>
            <a:endParaRPr/>
          </a:p>
        </p:txBody>
      </p:sp>
      <p:sp>
        <p:nvSpPr>
          <p:cNvPr id="160" name="Лінія"/>
          <p:cNvSpPr/>
          <p:nvPr/>
        </p:nvSpPr>
        <p:spPr>
          <a:xfrm flipV="1">
            <a:off x="10304315" y="-4558094"/>
            <a:ext cx="1" cy="7108631"/>
          </a:xfrm>
          <a:prstGeom prst="line">
            <a:avLst/>
          </a:prstGeom>
          <a:ln w="12700">
            <a:solidFill>
              <a:srgbClr val="FFFFFF"/>
            </a:solidFill>
          </a:ln>
        </p:spPr>
        <p:txBody>
          <a:bodyPr lIns="45719" rIns="45719"/>
          <a:lstStyle/>
          <a:p>
            <a:endParaRPr/>
          </a:p>
        </p:txBody>
      </p:sp>
      <p:sp>
        <p:nvSpPr>
          <p:cNvPr id="161" name="Лінія"/>
          <p:cNvSpPr/>
          <p:nvPr/>
        </p:nvSpPr>
        <p:spPr>
          <a:xfrm>
            <a:off x="9377333" y="1441175"/>
            <a:ext cx="1853967" cy="1"/>
          </a:xfrm>
          <a:prstGeom prst="line">
            <a:avLst/>
          </a:prstGeom>
          <a:ln w="12700">
            <a:solidFill>
              <a:srgbClr val="FFFFFF"/>
            </a:solidFill>
          </a:ln>
        </p:spPr>
        <p:txBody>
          <a:bodyPr lIns="45719" rIns="45719"/>
          <a:lstStyle/>
          <a:p>
            <a:endParaRPr/>
          </a:p>
        </p:txBody>
      </p:sp>
      <p:sp>
        <p:nvSpPr>
          <p:cNvPr id="162" name="Лінія"/>
          <p:cNvSpPr/>
          <p:nvPr/>
        </p:nvSpPr>
        <p:spPr>
          <a:xfrm>
            <a:off x="6600996" y="3127286"/>
            <a:ext cx="654174" cy="1"/>
          </a:xfrm>
          <a:prstGeom prst="line">
            <a:avLst/>
          </a:prstGeom>
          <a:ln w="12700">
            <a:solidFill>
              <a:srgbClr val="FFFFFF"/>
            </a:solidFill>
          </a:ln>
        </p:spPr>
        <p:txBody>
          <a:bodyPr lIns="45719" rIns="45719"/>
          <a:lstStyle/>
          <a:p>
            <a:endParaRPr/>
          </a:p>
        </p:txBody>
      </p:sp>
      <p:sp>
        <p:nvSpPr>
          <p:cNvPr id="3" name="TextBox 2">
            <a:extLst>
              <a:ext uri="{FF2B5EF4-FFF2-40B4-BE49-F238E27FC236}">
                <a16:creationId xmlns:a16="http://schemas.microsoft.com/office/drawing/2014/main" id="{25028ADC-6B1B-4CD6-E769-4E4E0E24A29D}"/>
              </a:ext>
            </a:extLst>
          </p:cNvPr>
          <p:cNvSpPr txBox="1"/>
          <p:nvPr/>
        </p:nvSpPr>
        <p:spPr>
          <a:xfrm>
            <a:off x="98844" y="465282"/>
            <a:ext cx="6097508" cy="4770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uk-UA" sz="2500" b="1" dirty="0">
                <a:solidFill>
                  <a:srgbClr val="DE9D41"/>
                </a:solidFill>
                <a:latin typeface="+mj-lt"/>
              </a:rPr>
              <a:t>Заміна фахівців</a:t>
            </a:r>
          </a:p>
        </p:txBody>
      </p:sp>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push di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04D48-A9D3-587C-9835-42EA428649C5}"/>
            </a:ext>
          </a:extLst>
        </p:cNvPr>
        <p:cNvGrpSpPr/>
        <p:nvPr/>
      </p:nvGrpSpPr>
      <p:grpSpPr>
        <a:xfrm>
          <a:off x="0" y="0"/>
          <a:ext cx="0" cy="0"/>
          <a:chOff x="0" y="0"/>
          <a:chExt cx="0" cy="0"/>
        </a:xfrm>
      </p:grpSpPr>
      <p:sp>
        <p:nvSpPr>
          <p:cNvPr id="126" name="Виноска">
            <a:extLst>
              <a:ext uri="{FF2B5EF4-FFF2-40B4-BE49-F238E27FC236}">
                <a16:creationId xmlns:a16="http://schemas.microsoft.com/office/drawing/2014/main" id="{6FF62663-CC7E-1084-C569-F858319BA50D}"/>
              </a:ext>
            </a:extLst>
          </p:cNvPr>
          <p:cNvSpPr/>
          <p:nvPr/>
        </p:nvSpPr>
        <p:spPr>
          <a:xfrm>
            <a:off x="-7829" y="1331264"/>
            <a:ext cx="12207479" cy="5285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058"/>
                </a:lnTo>
                <a:lnTo>
                  <a:pt x="9075" y="18058"/>
                </a:lnTo>
                <a:lnTo>
                  <a:pt x="9843" y="21600"/>
                </a:lnTo>
                <a:lnTo>
                  <a:pt x="10612" y="18058"/>
                </a:lnTo>
                <a:lnTo>
                  <a:pt x="21600" y="18058"/>
                </a:lnTo>
                <a:lnTo>
                  <a:pt x="21600" y="0"/>
                </a:lnTo>
                <a:lnTo>
                  <a:pt x="0" y="0"/>
                </a:lnTo>
                <a:close/>
              </a:path>
            </a:pathLst>
          </a:custGeom>
          <a:solidFill>
            <a:srgbClr val="DE9D41"/>
          </a:solidFill>
          <a:ln w="12700">
            <a:miter lim="400000"/>
          </a:ln>
        </p:spPr>
        <p:txBody>
          <a:bodyPr lIns="45719" rIns="45719" anchor="ctr"/>
          <a:lstStyle/>
          <a:p>
            <a:endParaRPr/>
          </a:p>
        </p:txBody>
      </p:sp>
      <p:pic>
        <p:nvPicPr>
          <p:cNvPr id="127" name="pasted-image.pdf" descr="pasted-image.pdf">
            <a:extLst>
              <a:ext uri="{FF2B5EF4-FFF2-40B4-BE49-F238E27FC236}">
                <a16:creationId xmlns:a16="http://schemas.microsoft.com/office/drawing/2014/main" id="{D46883DA-2902-C05D-EE8E-6E28AF7FBA1F}"/>
              </a:ext>
            </a:extLst>
          </p:cNvPr>
          <p:cNvPicPr>
            <a:picLocks noChangeAspect="1"/>
          </p:cNvPicPr>
          <p:nvPr/>
        </p:nvPicPr>
        <p:blipFill>
          <a:blip r:embed="rId2"/>
          <a:stretch>
            <a:fillRect/>
          </a:stretch>
        </p:blipFill>
        <p:spPr>
          <a:xfrm>
            <a:off x="10939944" y="352756"/>
            <a:ext cx="869914" cy="936983"/>
          </a:xfrm>
          <a:prstGeom prst="rect">
            <a:avLst/>
          </a:prstGeom>
          <a:ln w="12700">
            <a:miter lim="400000"/>
          </a:ln>
        </p:spPr>
      </p:pic>
      <p:sp>
        <p:nvSpPr>
          <p:cNvPr id="128" name="ЗАГОЛОВОК СЛАЙДУ">
            <a:extLst>
              <a:ext uri="{FF2B5EF4-FFF2-40B4-BE49-F238E27FC236}">
                <a16:creationId xmlns:a16="http://schemas.microsoft.com/office/drawing/2014/main" id="{49DF53C0-24D4-26E9-89AB-975909D6FF08}"/>
              </a:ext>
            </a:extLst>
          </p:cNvPr>
          <p:cNvSpPr txBox="1"/>
          <p:nvPr/>
        </p:nvSpPr>
        <p:spPr>
          <a:xfrm>
            <a:off x="417295" y="527877"/>
            <a:ext cx="92396" cy="5355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90000"/>
              </a:lnSpc>
              <a:defRPr sz="3200" b="1">
                <a:solidFill>
                  <a:srgbClr val="002060"/>
                </a:solidFill>
                <a:latin typeface="+mj-lt"/>
                <a:ea typeface="+mj-ea"/>
                <a:cs typeface="+mj-cs"/>
                <a:sym typeface="Helvetica"/>
              </a:defRPr>
            </a:lvl1pPr>
          </a:lstStyle>
          <a:p>
            <a:endParaRPr/>
          </a:p>
        </p:txBody>
      </p:sp>
      <p:sp>
        <p:nvSpPr>
          <p:cNvPr id="130" name="ОСНОВНИЙ МЕСЕДЖ">
            <a:extLst>
              <a:ext uri="{FF2B5EF4-FFF2-40B4-BE49-F238E27FC236}">
                <a16:creationId xmlns:a16="http://schemas.microsoft.com/office/drawing/2014/main" id="{D0FC813B-D089-A993-CEA3-857AFC97DAFF}"/>
              </a:ext>
            </a:extLst>
          </p:cNvPr>
          <p:cNvSpPr txBox="1"/>
          <p:nvPr/>
        </p:nvSpPr>
        <p:spPr>
          <a:xfrm>
            <a:off x="742267" y="1581057"/>
            <a:ext cx="10707285" cy="5295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defTabSz="711200">
              <a:lnSpc>
                <a:spcPct val="110000"/>
              </a:lnSpc>
              <a:spcBef>
                <a:spcPts val="600"/>
              </a:spcBef>
              <a:defRPr sz="1600" b="1">
                <a:solidFill>
                  <a:srgbClr val="FFFFFF"/>
                </a:solidFill>
                <a:latin typeface="+mj-lt"/>
                <a:ea typeface="+mj-ea"/>
                <a:cs typeface="+mj-cs"/>
                <a:sym typeface="Helvetica"/>
              </a:defRPr>
            </a:lvl1pPr>
          </a:lstStyle>
          <a:p>
            <a:pPr algn="ctr"/>
            <a:endParaRPr sz="2800" dirty="0"/>
          </a:p>
        </p:txBody>
      </p:sp>
      <p:sp>
        <p:nvSpPr>
          <p:cNvPr id="10" name="Прямокутник 9">
            <a:extLst>
              <a:ext uri="{FF2B5EF4-FFF2-40B4-BE49-F238E27FC236}">
                <a16:creationId xmlns:a16="http://schemas.microsoft.com/office/drawing/2014/main" id="{A7E4A2E3-E38C-62AF-FD57-9BDF2E663A46}"/>
              </a:ext>
            </a:extLst>
          </p:cNvPr>
          <p:cNvSpPr/>
          <p:nvPr/>
        </p:nvSpPr>
        <p:spPr>
          <a:xfrm>
            <a:off x="557465" y="3273781"/>
            <a:ext cx="6705211" cy="1200778"/>
          </a:xfrm>
          <a:prstGeom prst="rect">
            <a:avLst/>
          </a:prstGeom>
        </p:spPr>
        <p:txBody>
          <a:bodyPr wrap="square">
            <a:spAutoFit/>
          </a:bodyPr>
          <a:lstStyle/>
          <a:p>
            <a:pPr marL="179705" lvl="1" indent="-179705" algn="just" defTabSz="622300">
              <a:lnSpc>
                <a:spcPct val="110000"/>
              </a:lnSpc>
              <a:spcBef>
                <a:spcPts val="200"/>
              </a:spcBef>
              <a:buClr>
                <a:srgbClr val="DE9D41"/>
              </a:buClr>
              <a:buSzPct val="150000"/>
              <a:buFont typeface="Arial"/>
              <a:buChar char="•"/>
              <a:defRPr b="1">
                <a:solidFill>
                  <a:srgbClr val="002060"/>
                </a:solidFill>
                <a:latin typeface="+mj-lt"/>
                <a:ea typeface="+mj-ea"/>
                <a:cs typeface="+mj-cs"/>
                <a:sym typeface="Helvetica"/>
              </a:defRPr>
            </a:pPr>
            <a:endParaRPr lang="uk-UA" sz="2400" b="1" dirty="0">
              <a:solidFill>
                <a:srgbClr val="002060"/>
              </a:solidFill>
              <a:sym typeface="Helvetica"/>
            </a:endParaRPr>
          </a:p>
          <a:p>
            <a:pPr marL="179705" lvl="1" indent="-179705" algn="just" defTabSz="622300">
              <a:lnSpc>
                <a:spcPct val="110000"/>
              </a:lnSpc>
              <a:spcBef>
                <a:spcPts val="200"/>
              </a:spcBef>
              <a:buClr>
                <a:srgbClr val="DE9D41"/>
              </a:buClr>
              <a:buSzPct val="150000"/>
              <a:buFont typeface="Arial"/>
              <a:buChar char="•"/>
              <a:defRPr b="1">
                <a:solidFill>
                  <a:srgbClr val="002060"/>
                </a:solidFill>
                <a:latin typeface="+mj-lt"/>
                <a:ea typeface="+mj-ea"/>
                <a:cs typeface="+mj-cs"/>
                <a:sym typeface="Helvetica"/>
              </a:defRPr>
            </a:pPr>
            <a:endParaRPr lang="uk-UA" sz="2000" b="1" dirty="0">
              <a:solidFill>
                <a:srgbClr val="002060"/>
              </a:solidFill>
              <a:sym typeface="Helvetica"/>
            </a:endParaRPr>
          </a:p>
          <a:p>
            <a:pPr marL="179705" lvl="1" indent="-179705" algn="just" defTabSz="622300">
              <a:lnSpc>
                <a:spcPct val="110000"/>
              </a:lnSpc>
              <a:spcBef>
                <a:spcPts val="200"/>
              </a:spcBef>
              <a:buClr>
                <a:srgbClr val="DE9D41"/>
              </a:buClr>
              <a:buSzPct val="150000"/>
              <a:buFont typeface="Arial"/>
              <a:buChar char="•"/>
              <a:defRPr b="1">
                <a:solidFill>
                  <a:srgbClr val="002060"/>
                </a:solidFill>
                <a:latin typeface="+mj-lt"/>
                <a:ea typeface="+mj-ea"/>
                <a:cs typeface="+mj-cs"/>
                <a:sym typeface="Helvetica"/>
              </a:defRPr>
            </a:pPr>
            <a:endParaRPr lang="uk-UA" sz="2000" b="1" dirty="0">
              <a:solidFill>
                <a:srgbClr val="002060"/>
              </a:solidFill>
              <a:sym typeface="Helvetica"/>
            </a:endParaRPr>
          </a:p>
        </p:txBody>
      </p:sp>
      <p:sp>
        <p:nvSpPr>
          <p:cNvPr id="6" name="Лінія">
            <a:extLst>
              <a:ext uri="{FF2B5EF4-FFF2-40B4-BE49-F238E27FC236}">
                <a16:creationId xmlns:a16="http://schemas.microsoft.com/office/drawing/2014/main" id="{314DDECD-2D32-8F80-1068-0C189941034D}"/>
              </a:ext>
            </a:extLst>
          </p:cNvPr>
          <p:cNvSpPr/>
          <p:nvPr/>
        </p:nvSpPr>
        <p:spPr>
          <a:xfrm flipV="1">
            <a:off x="8647860" y="3738198"/>
            <a:ext cx="19051" cy="1271951"/>
          </a:xfrm>
          <a:prstGeom prst="line">
            <a:avLst/>
          </a:prstGeom>
          <a:ln w="12700">
            <a:solidFill>
              <a:srgbClr val="FFFFFF"/>
            </a:solidFill>
          </a:ln>
        </p:spPr>
        <p:txBody>
          <a:bodyPr lIns="45719" rIns="45719"/>
          <a:lstStyle/>
          <a:p>
            <a:endParaRPr/>
          </a:p>
        </p:txBody>
      </p:sp>
      <p:sp>
        <p:nvSpPr>
          <p:cNvPr id="9" name="Лінія">
            <a:extLst>
              <a:ext uri="{FF2B5EF4-FFF2-40B4-BE49-F238E27FC236}">
                <a16:creationId xmlns:a16="http://schemas.microsoft.com/office/drawing/2014/main" id="{C3EA4FB6-B1EA-1EEF-7248-FE845BE7402A}"/>
              </a:ext>
            </a:extLst>
          </p:cNvPr>
          <p:cNvSpPr/>
          <p:nvPr/>
        </p:nvSpPr>
        <p:spPr>
          <a:xfrm>
            <a:off x="10503320" y="3390899"/>
            <a:ext cx="654174" cy="1"/>
          </a:xfrm>
          <a:prstGeom prst="line">
            <a:avLst/>
          </a:prstGeom>
          <a:ln w="12700">
            <a:solidFill>
              <a:srgbClr val="FFFFFF"/>
            </a:solidFill>
          </a:ln>
        </p:spPr>
        <p:txBody>
          <a:bodyPr lIns="45719" rIns="45719"/>
          <a:lstStyle/>
          <a:p>
            <a:endParaRPr/>
          </a:p>
        </p:txBody>
      </p:sp>
      <p:sp>
        <p:nvSpPr>
          <p:cNvPr id="11" name="Лінія">
            <a:extLst>
              <a:ext uri="{FF2B5EF4-FFF2-40B4-BE49-F238E27FC236}">
                <a16:creationId xmlns:a16="http://schemas.microsoft.com/office/drawing/2014/main" id="{82687C87-C1D0-C4A2-E59C-D728E5612A0E}"/>
              </a:ext>
            </a:extLst>
          </p:cNvPr>
          <p:cNvSpPr/>
          <p:nvPr/>
        </p:nvSpPr>
        <p:spPr>
          <a:xfrm>
            <a:off x="8766531" y="6465628"/>
            <a:ext cx="654174" cy="1"/>
          </a:xfrm>
          <a:prstGeom prst="line">
            <a:avLst/>
          </a:prstGeom>
          <a:ln w="12700">
            <a:solidFill>
              <a:srgbClr val="FFFFFF"/>
            </a:solidFill>
          </a:ln>
        </p:spPr>
        <p:txBody>
          <a:bodyPr lIns="45719" rIns="45719"/>
          <a:lstStyle/>
          <a:p>
            <a:endParaRPr/>
          </a:p>
        </p:txBody>
      </p:sp>
      <p:sp>
        <p:nvSpPr>
          <p:cNvPr id="12" name="Лінія">
            <a:extLst>
              <a:ext uri="{FF2B5EF4-FFF2-40B4-BE49-F238E27FC236}">
                <a16:creationId xmlns:a16="http://schemas.microsoft.com/office/drawing/2014/main" id="{694BDF69-7D9D-9F1C-9B76-445A8CF3D73C}"/>
              </a:ext>
            </a:extLst>
          </p:cNvPr>
          <p:cNvSpPr/>
          <p:nvPr/>
        </p:nvSpPr>
        <p:spPr>
          <a:xfrm>
            <a:off x="8443148" y="4460786"/>
            <a:ext cx="654174" cy="1"/>
          </a:xfrm>
          <a:prstGeom prst="line">
            <a:avLst/>
          </a:prstGeom>
          <a:ln w="12700">
            <a:solidFill>
              <a:srgbClr val="FFFFFF"/>
            </a:solidFill>
          </a:ln>
        </p:spPr>
        <p:txBody>
          <a:bodyPr lIns="45719" rIns="45719"/>
          <a:lstStyle/>
          <a:p>
            <a:endParaRPr/>
          </a:p>
        </p:txBody>
      </p:sp>
      <p:sp>
        <p:nvSpPr>
          <p:cNvPr id="13" name="Лінія">
            <a:extLst>
              <a:ext uri="{FF2B5EF4-FFF2-40B4-BE49-F238E27FC236}">
                <a16:creationId xmlns:a16="http://schemas.microsoft.com/office/drawing/2014/main" id="{04844C56-9EDB-C29E-7F2F-E2494A60859E}"/>
              </a:ext>
            </a:extLst>
          </p:cNvPr>
          <p:cNvSpPr/>
          <p:nvPr/>
        </p:nvSpPr>
        <p:spPr>
          <a:xfrm flipV="1">
            <a:off x="10920893" y="2820819"/>
            <a:ext cx="19051" cy="1271951"/>
          </a:xfrm>
          <a:prstGeom prst="line">
            <a:avLst/>
          </a:prstGeom>
          <a:ln w="12700">
            <a:solidFill>
              <a:srgbClr val="FFFFFF"/>
            </a:solidFill>
          </a:ln>
        </p:spPr>
        <p:txBody>
          <a:bodyPr lIns="45719" rIns="45719"/>
          <a:lstStyle/>
          <a:p>
            <a:endParaRPr/>
          </a:p>
        </p:txBody>
      </p:sp>
      <p:sp>
        <p:nvSpPr>
          <p:cNvPr id="14" name="Лінія">
            <a:extLst>
              <a:ext uri="{FF2B5EF4-FFF2-40B4-BE49-F238E27FC236}">
                <a16:creationId xmlns:a16="http://schemas.microsoft.com/office/drawing/2014/main" id="{C513D53D-055A-F135-C896-1CCD9B1ECECE}"/>
              </a:ext>
            </a:extLst>
          </p:cNvPr>
          <p:cNvSpPr/>
          <p:nvPr/>
        </p:nvSpPr>
        <p:spPr>
          <a:xfrm flipV="1">
            <a:off x="8974947" y="5458032"/>
            <a:ext cx="19051" cy="1271951"/>
          </a:xfrm>
          <a:prstGeom prst="line">
            <a:avLst/>
          </a:prstGeom>
          <a:ln w="12700">
            <a:solidFill>
              <a:srgbClr val="FFFFFF"/>
            </a:solidFill>
          </a:ln>
        </p:spPr>
        <p:txBody>
          <a:bodyPr lIns="45719" rIns="45719"/>
          <a:lstStyle/>
          <a:p>
            <a:endParaRPr/>
          </a:p>
        </p:txBody>
      </p:sp>
      <p:sp>
        <p:nvSpPr>
          <p:cNvPr id="17" name="Лінія">
            <a:extLst>
              <a:ext uri="{FF2B5EF4-FFF2-40B4-BE49-F238E27FC236}">
                <a16:creationId xmlns:a16="http://schemas.microsoft.com/office/drawing/2014/main" id="{E86846DD-3F89-971F-6858-14544DDCA5FD}"/>
              </a:ext>
            </a:extLst>
          </p:cNvPr>
          <p:cNvSpPr/>
          <p:nvPr/>
        </p:nvSpPr>
        <p:spPr>
          <a:xfrm flipV="1">
            <a:off x="8376739" y="5593593"/>
            <a:ext cx="9526" cy="900477"/>
          </a:xfrm>
          <a:prstGeom prst="line">
            <a:avLst/>
          </a:prstGeom>
          <a:ln w="12700">
            <a:solidFill>
              <a:srgbClr val="FFFFFF"/>
            </a:solidFill>
          </a:ln>
        </p:spPr>
        <p:txBody>
          <a:bodyPr lIns="45719" rIns="45719"/>
          <a:lstStyle/>
          <a:p>
            <a:endParaRPr dirty="0"/>
          </a:p>
        </p:txBody>
      </p:sp>
      <p:sp>
        <p:nvSpPr>
          <p:cNvPr id="18" name="Лінія">
            <a:extLst>
              <a:ext uri="{FF2B5EF4-FFF2-40B4-BE49-F238E27FC236}">
                <a16:creationId xmlns:a16="http://schemas.microsoft.com/office/drawing/2014/main" id="{68B3703D-D2B7-CA65-312E-D4A60B4F0196}"/>
              </a:ext>
            </a:extLst>
          </p:cNvPr>
          <p:cNvSpPr/>
          <p:nvPr/>
        </p:nvSpPr>
        <p:spPr>
          <a:xfrm flipV="1">
            <a:off x="7838573" y="4135057"/>
            <a:ext cx="9526" cy="900477"/>
          </a:xfrm>
          <a:prstGeom prst="line">
            <a:avLst/>
          </a:prstGeom>
          <a:ln w="12700">
            <a:solidFill>
              <a:srgbClr val="FFFFFF"/>
            </a:solidFill>
          </a:ln>
        </p:spPr>
        <p:txBody>
          <a:bodyPr lIns="45719" rIns="45719"/>
          <a:lstStyle/>
          <a:p>
            <a:endParaRPr dirty="0"/>
          </a:p>
        </p:txBody>
      </p:sp>
      <p:sp>
        <p:nvSpPr>
          <p:cNvPr id="19" name="Лінія">
            <a:extLst>
              <a:ext uri="{FF2B5EF4-FFF2-40B4-BE49-F238E27FC236}">
                <a16:creationId xmlns:a16="http://schemas.microsoft.com/office/drawing/2014/main" id="{0A9D1CF5-04C5-BF59-3391-D2DB441DD51C}"/>
              </a:ext>
            </a:extLst>
          </p:cNvPr>
          <p:cNvSpPr/>
          <p:nvPr/>
        </p:nvSpPr>
        <p:spPr>
          <a:xfrm flipV="1">
            <a:off x="11411413" y="3321660"/>
            <a:ext cx="9526" cy="900477"/>
          </a:xfrm>
          <a:prstGeom prst="line">
            <a:avLst/>
          </a:prstGeom>
          <a:ln w="12700">
            <a:solidFill>
              <a:srgbClr val="FFFFFF"/>
            </a:solidFill>
          </a:ln>
        </p:spPr>
        <p:txBody>
          <a:bodyPr lIns="45719" rIns="45719"/>
          <a:lstStyle/>
          <a:p>
            <a:endParaRPr dirty="0"/>
          </a:p>
        </p:txBody>
      </p:sp>
      <p:sp>
        <p:nvSpPr>
          <p:cNvPr id="20" name="Лінія">
            <a:extLst>
              <a:ext uri="{FF2B5EF4-FFF2-40B4-BE49-F238E27FC236}">
                <a16:creationId xmlns:a16="http://schemas.microsoft.com/office/drawing/2014/main" id="{5A1DC3B7-F111-4DF3-2897-471BC5819B46}"/>
              </a:ext>
            </a:extLst>
          </p:cNvPr>
          <p:cNvSpPr/>
          <p:nvPr/>
        </p:nvSpPr>
        <p:spPr>
          <a:xfrm>
            <a:off x="7653666" y="4460786"/>
            <a:ext cx="654174" cy="1"/>
          </a:xfrm>
          <a:prstGeom prst="line">
            <a:avLst/>
          </a:prstGeom>
          <a:ln w="12700">
            <a:solidFill>
              <a:srgbClr val="FFFFFF"/>
            </a:solidFill>
          </a:ln>
        </p:spPr>
        <p:txBody>
          <a:bodyPr lIns="45719" rIns="45719"/>
          <a:lstStyle/>
          <a:p>
            <a:endParaRPr/>
          </a:p>
        </p:txBody>
      </p:sp>
      <p:sp>
        <p:nvSpPr>
          <p:cNvPr id="21" name="Лінія">
            <a:extLst>
              <a:ext uri="{FF2B5EF4-FFF2-40B4-BE49-F238E27FC236}">
                <a16:creationId xmlns:a16="http://schemas.microsoft.com/office/drawing/2014/main" id="{509AF501-D4A7-93AD-7627-412140D7EC96}"/>
              </a:ext>
            </a:extLst>
          </p:cNvPr>
          <p:cNvSpPr/>
          <p:nvPr/>
        </p:nvSpPr>
        <p:spPr>
          <a:xfrm>
            <a:off x="10795378" y="3488940"/>
            <a:ext cx="654174" cy="1"/>
          </a:xfrm>
          <a:prstGeom prst="line">
            <a:avLst/>
          </a:prstGeom>
          <a:ln w="12700">
            <a:solidFill>
              <a:srgbClr val="FFFFFF"/>
            </a:solidFill>
          </a:ln>
        </p:spPr>
        <p:txBody>
          <a:bodyPr lIns="45719" rIns="45719"/>
          <a:lstStyle/>
          <a:p>
            <a:endParaRPr/>
          </a:p>
        </p:txBody>
      </p:sp>
      <p:sp>
        <p:nvSpPr>
          <p:cNvPr id="22" name="Лінія">
            <a:extLst>
              <a:ext uri="{FF2B5EF4-FFF2-40B4-BE49-F238E27FC236}">
                <a16:creationId xmlns:a16="http://schemas.microsoft.com/office/drawing/2014/main" id="{227EA096-8E39-F216-4C34-3C40E513EEB7}"/>
              </a:ext>
            </a:extLst>
          </p:cNvPr>
          <p:cNvSpPr/>
          <p:nvPr/>
        </p:nvSpPr>
        <p:spPr>
          <a:xfrm>
            <a:off x="8049652" y="6259453"/>
            <a:ext cx="654174" cy="1"/>
          </a:xfrm>
          <a:prstGeom prst="line">
            <a:avLst/>
          </a:prstGeom>
          <a:ln w="12700">
            <a:solidFill>
              <a:srgbClr val="FFFFFF"/>
            </a:solidFill>
          </a:ln>
        </p:spPr>
        <p:txBody>
          <a:bodyPr lIns="45719" rIns="45719"/>
          <a:lstStyle/>
          <a:p>
            <a:endParaRPr/>
          </a:p>
        </p:txBody>
      </p:sp>
      <p:sp>
        <p:nvSpPr>
          <p:cNvPr id="4" name="TextBox 3">
            <a:extLst>
              <a:ext uri="{FF2B5EF4-FFF2-40B4-BE49-F238E27FC236}">
                <a16:creationId xmlns:a16="http://schemas.microsoft.com/office/drawing/2014/main" id="{083F47F9-E973-501A-8FE2-7B312A877A94}"/>
              </a:ext>
            </a:extLst>
          </p:cNvPr>
          <p:cNvSpPr txBox="1"/>
          <p:nvPr/>
        </p:nvSpPr>
        <p:spPr>
          <a:xfrm>
            <a:off x="104912" y="2183120"/>
            <a:ext cx="6095371" cy="52043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1" defTabSz="622300">
              <a:lnSpc>
                <a:spcPct val="110000"/>
              </a:lnSpc>
              <a:spcBef>
                <a:spcPts val="200"/>
              </a:spcBef>
              <a:buClr>
                <a:srgbClr val="DE9D41"/>
              </a:buClr>
              <a:buSzPct val="150000"/>
              <a:defRPr b="1">
                <a:solidFill>
                  <a:srgbClr val="002060"/>
                </a:solidFill>
                <a:latin typeface="+mj-lt"/>
                <a:ea typeface="+mj-ea"/>
                <a:cs typeface="+mj-cs"/>
                <a:sym typeface="Helvetica"/>
              </a:defRPr>
            </a:pPr>
            <a:r>
              <a:rPr lang="uk-UA" sz="1300" b="1" dirty="0">
                <a:solidFill>
                  <a:srgbClr val="002060"/>
                </a:solidFill>
                <a:sym typeface="Helvetica"/>
              </a:rPr>
              <a:t>Наказ Відповідно до п. 4.6.19 Договору про використання малого гранту для надання соціальних послуг сім’ям з дітьми та дітям та/або послуги раннього втручання, кваліфікаційний рівень нових працівників має бути не нижчим від рівня працівників, заявлених у конкурсній пропозиції.</a:t>
            </a:r>
          </a:p>
          <a:p>
            <a:pPr lvl="1" defTabSz="622300">
              <a:lnSpc>
                <a:spcPct val="110000"/>
              </a:lnSpc>
              <a:spcBef>
                <a:spcPts val="200"/>
              </a:spcBef>
              <a:buClr>
                <a:srgbClr val="DE9D41"/>
              </a:buClr>
              <a:buSzPct val="150000"/>
              <a:defRPr b="1">
                <a:solidFill>
                  <a:srgbClr val="002060"/>
                </a:solidFill>
                <a:latin typeface="+mj-lt"/>
                <a:ea typeface="+mj-ea"/>
                <a:cs typeface="+mj-cs"/>
                <a:sym typeface="Helvetica"/>
              </a:defRPr>
            </a:pPr>
            <a:r>
              <a:rPr lang="uk-UA" sz="1300" b="1" dirty="0">
                <a:solidFill>
                  <a:srgbClr val="002060"/>
                </a:solidFill>
                <a:sym typeface="Helvetica"/>
              </a:rPr>
              <a:t>Резюме нових фахівців повинно містити:</a:t>
            </a:r>
          </a:p>
          <a:p>
            <a:pPr marL="179999" lvl="1" indent="-179999" defTabSz="622300">
              <a:lnSpc>
                <a:spcPct val="110000"/>
              </a:lnSpc>
              <a:spcBef>
                <a:spcPts val="200"/>
              </a:spcBef>
              <a:buClr>
                <a:srgbClr val="DE9D41"/>
              </a:buClr>
              <a:buSzPct val="150000"/>
              <a:buFont typeface="Arial"/>
              <a:buChar char="•"/>
              <a:defRPr b="1">
                <a:solidFill>
                  <a:srgbClr val="002060"/>
                </a:solidFill>
                <a:latin typeface="+mj-lt"/>
                <a:ea typeface="+mj-ea"/>
                <a:cs typeface="+mj-cs"/>
                <a:sym typeface="Helvetica"/>
              </a:defRPr>
            </a:pPr>
            <a:r>
              <a:rPr lang="uk-UA" sz="1300" b="1" dirty="0">
                <a:solidFill>
                  <a:srgbClr val="002060"/>
                </a:solidFill>
                <a:sym typeface="Helvetica"/>
              </a:rPr>
              <a:t>Прізвище Ім’я По батькові</a:t>
            </a:r>
          </a:p>
          <a:p>
            <a:pPr marL="179999" lvl="1" indent="-179999" defTabSz="622300">
              <a:lnSpc>
                <a:spcPct val="110000"/>
              </a:lnSpc>
              <a:spcBef>
                <a:spcPts val="200"/>
              </a:spcBef>
              <a:buClr>
                <a:srgbClr val="DE9D41"/>
              </a:buClr>
              <a:buSzPct val="150000"/>
              <a:buFont typeface="Arial"/>
              <a:buChar char="•"/>
              <a:defRPr b="1">
                <a:solidFill>
                  <a:srgbClr val="002060"/>
                </a:solidFill>
                <a:latin typeface="+mj-lt"/>
                <a:ea typeface="+mj-ea"/>
                <a:cs typeface="+mj-cs"/>
                <a:sym typeface="Helvetica"/>
              </a:defRPr>
            </a:pPr>
            <a:r>
              <a:rPr lang="uk-UA" sz="1300" b="1" dirty="0">
                <a:solidFill>
                  <a:srgbClr val="002060"/>
                </a:solidFill>
                <a:sym typeface="Helvetica"/>
              </a:rPr>
              <a:t>Контактну інформацію (мобільний телефон / електронну адресу)</a:t>
            </a:r>
          </a:p>
          <a:p>
            <a:pPr marL="179999" lvl="1" indent="-179999" defTabSz="622300">
              <a:lnSpc>
                <a:spcPct val="110000"/>
              </a:lnSpc>
              <a:spcBef>
                <a:spcPts val="200"/>
              </a:spcBef>
              <a:buClr>
                <a:srgbClr val="DE9D41"/>
              </a:buClr>
              <a:buSzPct val="150000"/>
              <a:buFont typeface="Arial"/>
              <a:buChar char="•"/>
              <a:defRPr b="1">
                <a:solidFill>
                  <a:srgbClr val="002060"/>
                </a:solidFill>
                <a:latin typeface="+mj-lt"/>
                <a:ea typeface="+mj-ea"/>
                <a:cs typeface="+mj-cs"/>
                <a:sym typeface="Helvetica"/>
              </a:defRPr>
            </a:pPr>
            <a:r>
              <a:rPr lang="uk-UA" sz="1300" b="1" dirty="0">
                <a:solidFill>
                  <a:srgbClr val="002060"/>
                </a:solidFill>
                <a:sym typeface="Helvetica"/>
              </a:rPr>
              <a:t>Освіту </a:t>
            </a:r>
          </a:p>
          <a:p>
            <a:pPr marL="179999" lvl="1" indent="-179999" defTabSz="622300">
              <a:lnSpc>
                <a:spcPct val="110000"/>
              </a:lnSpc>
              <a:spcBef>
                <a:spcPts val="200"/>
              </a:spcBef>
              <a:buClr>
                <a:srgbClr val="DE9D41"/>
              </a:buClr>
              <a:buSzPct val="150000"/>
              <a:buFont typeface="Arial"/>
              <a:buChar char="•"/>
              <a:defRPr b="1">
                <a:solidFill>
                  <a:srgbClr val="002060"/>
                </a:solidFill>
                <a:latin typeface="+mj-lt"/>
                <a:ea typeface="+mj-ea"/>
                <a:cs typeface="+mj-cs"/>
                <a:sym typeface="Helvetica"/>
              </a:defRPr>
            </a:pPr>
            <a:r>
              <a:rPr lang="uk-UA" sz="1300" b="1" dirty="0">
                <a:solidFill>
                  <a:srgbClr val="002060"/>
                </a:solidFill>
                <a:sym typeface="Helvetica"/>
              </a:rPr>
              <a:t>рівень освіти (професійна (професійно-технічна), фахова </a:t>
            </a:r>
            <a:r>
              <a:rPr lang="uk-UA" sz="1300" b="1" dirty="0" err="1">
                <a:solidFill>
                  <a:srgbClr val="002060"/>
                </a:solidFill>
                <a:sym typeface="Helvetica"/>
              </a:rPr>
              <a:t>передвища</a:t>
            </a:r>
            <a:r>
              <a:rPr lang="uk-UA" sz="1300" b="1" dirty="0">
                <a:solidFill>
                  <a:srgbClr val="002060"/>
                </a:solidFill>
                <a:sym typeface="Helvetica"/>
              </a:rPr>
              <a:t> та вища (молодший бакалавр, бакалавр, магістр, доктор філософії). </a:t>
            </a:r>
          </a:p>
          <a:p>
            <a:pPr marL="179999" lvl="1" indent="-179999" defTabSz="622300">
              <a:lnSpc>
                <a:spcPct val="110000"/>
              </a:lnSpc>
              <a:spcBef>
                <a:spcPts val="200"/>
              </a:spcBef>
              <a:buClr>
                <a:srgbClr val="DE9D41"/>
              </a:buClr>
              <a:buSzPct val="150000"/>
              <a:buFont typeface="Arial"/>
              <a:buChar char="•"/>
              <a:defRPr b="1">
                <a:solidFill>
                  <a:srgbClr val="002060"/>
                </a:solidFill>
                <a:latin typeface="+mj-lt"/>
                <a:ea typeface="+mj-ea"/>
                <a:cs typeface="+mj-cs"/>
                <a:sym typeface="Helvetica"/>
              </a:defRPr>
            </a:pPr>
            <a:r>
              <a:rPr lang="uk-UA" sz="1300" b="1" dirty="0">
                <a:solidFill>
                  <a:srgbClr val="002060"/>
                </a:solidFill>
                <a:sym typeface="Helvetica"/>
              </a:rPr>
              <a:t>Формат - рік навчання, починаючи з останнього / Навчальний заклад (повна назва, не скорочення) / Диплом та спеціальність</a:t>
            </a:r>
          </a:p>
          <a:p>
            <a:pPr marL="179999" lvl="1" indent="-179999" defTabSz="622300">
              <a:lnSpc>
                <a:spcPct val="110000"/>
              </a:lnSpc>
              <a:spcBef>
                <a:spcPts val="200"/>
              </a:spcBef>
              <a:buClr>
                <a:srgbClr val="DE9D41"/>
              </a:buClr>
              <a:buSzPct val="150000"/>
              <a:buFont typeface="Arial"/>
              <a:buChar char="•"/>
              <a:defRPr b="1">
                <a:solidFill>
                  <a:srgbClr val="002060"/>
                </a:solidFill>
                <a:latin typeface="+mj-lt"/>
                <a:ea typeface="+mj-ea"/>
                <a:cs typeface="+mj-cs"/>
                <a:sym typeface="Helvetica"/>
              </a:defRPr>
            </a:pPr>
            <a:r>
              <a:rPr lang="uk-UA" sz="1300" b="1" dirty="0">
                <a:solidFill>
                  <a:srgbClr val="002060"/>
                </a:solidFill>
                <a:sym typeface="Helvetica"/>
              </a:rPr>
              <a:t>Додаткова освіта та сертифікати. Зазначаються тільки ті сертифікати, що мають безпосереднє відношення до посади на яку претендує фахівець або надання відповідної послуги. Це можуть бути пройдені курси, освітні програми, тренінги, лекції тощо. </a:t>
            </a:r>
          </a:p>
          <a:p>
            <a:pPr marL="179999" lvl="1" indent="-179999" defTabSz="622300">
              <a:lnSpc>
                <a:spcPct val="110000"/>
              </a:lnSpc>
              <a:spcBef>
                <a:spcPts val="200"/>
              </a:spcBef>
              <a:buClr>
                <a:srgbClr val="DE9D41"/>
              </a:buClr>
              <a:buSzPct val="150000"/>
              <a:buFont typeface="Arial"/>
              <a:buChar char="•"/>
              <a:defRPr b="1">
                <a:solidFill>
                  <a:srgbClr val="002060"/>
                </a:solidFill>
                <a:latin typeface="+mj-lt"/>
                <a:ea typeface="+mj-ea"/>
                <a:cs typeface="+mj-cs"/>
                <a:sym typeface="Helvetica"/>
              </a:defRPr>
            </a:pPr>
            <a:r>
              <a:rPr lang="uk-UA" sz="1300" b="1" dirty="0">
                <a:solidFill>
                  <a:srgbClr val="002060"/>
                </a:solidFill>
                <a:sym typeface="Helvetica"/>
              </a:rPr>
              <a:t>Формат – рік та дата проходження, починаючи з останнього; назва; кількість годин за наявності</a:t>
            </a:r>
          </a:p>
          <a:p>
            <a:pPr marL="179999" lvl="1" indent="-179999" defTabSz="622300">
              <a:lnSpc>
                <a:spcPct val="110000"/>
              </a:lnSpc>
              <a:spcBef>
                <a:spcPts val="200"/>
              </a:spcBef>
              <a:buClr>
                <a:srgbClr val="DE9D41"/>
              </a:buClr>
              <a:buSzPct val="150000"/>
              <a:buFont typeface="Arial"/>
              <a:buChar char="•"/>
              <a:defRPr b="1">
                <a:solidFill>
                  <a:srgbClr val="002060"/>
                </a:solidFill>
                <a:latin typeface="+mj-lt"/>
                <a:ea typeface="+mj-ea"/>
                <a:cs typeface="+mj-cs"/>
                <a:sym typeface="Helvetica"/>
              </a:defRPr>
            </a:pPr>
            <a:endParaRPr lang="uk-UA" sz="1300" b="1" dirty="0">
              <a:solidFill>
                <a:srgbClr val="002060"/>
              </a:solidFill>
              <a:sym typeface="Helvetica"/>
            </a:endParaRPr>
          </a:p>
          <a:p>
            <a:pPr marL="179999" lvl="1" indent="-179999" defTabSz="622300">
              <a:lnSpc>
                <a:spcPct val="110000"/>
              </a:lnSpc>
              <a:spcBef>
                <a:spcPts val="200"/>
              </a:spcBef>
              <a:buClr>
                <a:srgbClr val="DE9D41"/>
              </a:buClr>
              <a:buSzPct val="150000"/>
              <a:buFont typeface="Arial"/>
              <a:buChar char="•"/>
              <a:defRPr b="1">
                <a:solidFill>
                  <a:srgbClr val="002060"/>
                </a:solidFill>
                <a:latin typeface="+mj-lt"/>
                <a:ea typeface="+mj-ea"/>
                <a:cs typeface="+mj-cs"/>
                <a:sym typeface="Helvetica"/>
              </a:defRPr>
            </a:pPr>
            <a:endParaRPr lang="ru-RU" sz="1500" dirty="0"/>
          </a:p>
        </p:txBody>
      </p:sp>
      <p:sp>
        <p:nvSpPr>
          <p:cNvPr id="24" name="TextBox 23">
            <a:extLst>
              <a:ext uri="{FF2B5EF4-FFF2-40B4-BE49-F238E27FC236}">
                <a16:creationId xmlns:a16="http://schemas.microsoft.com/office/drawing/2014/main" id="{A52083A3-ABA8-2999-F4A7-7A1A69CDB3E6}"/>
              </a:ext>
            </a:extLst>
          </p:cNvPr>
          <p:cNvSpPr txBox="1"/>
          <p:nvPr/>
        </p:nvSpPr>
        <p:spPr>
          <a:xfrm>
            <a:off x="6473927" y="2195064"/>
            <a:ext cx="5527886" cy="21753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79999" lvl="1" indent="-179999" defTabSz="622300">
              <a:lnSpc>
                <a:spcPct val="110000"/>
              </a:lnSpc>
              <a:spcBef>
                <a:spcPts val="200"/>
              </a:spcBef>
              <a:buClr>
                <a:srgbClr val="DE9D41"/>
              </a:buClr>
              <a:buSzPct val="150000"/>
              <a:buFont typeface="Arial"/>
              <a:buChar char="•"/>
              <a:defRPr b="1">
                <a:solidFill>
                  <a:srgbClr val="002060"/>
                </a:solidFill>
                <a:latin typeface="+mj-lt"/>
                <a:ea typeface="+mj-ea"/>
                <a:cs typeface="+mj-cs"/>
                <a:sym typeface="Helvetica"/>
              </a:defRPr>
            </a:pPr>
            <a:r>
              <a:rPr lang="uk-UA" sz="1300" b="1" dirty="0">
                <a:solidFill>
                  <a:srgbClr val="002060"/>
                </a:solidFill>
                <a:sym typeface="Helvetica"/>
              </a:rPr>
              <a:t>Досвід роботи</a:t>
            </a:r>
          </a:p>
          <a:p>
            <a:pPr lvl="1" defTabSz="622300">
              <a:lnSpc>
                <a:spcPct val="110000"/>
              </a:lnSpc>
              <a:spcBef>
                <a:spcPts val="200"/>
              </a:spcBef>
              <a:buClr>
                <a:srgbClr val="DE9D41"/>
              </a:buClr>
              <a:buSzPct val="150000"/>
              <a:defRPr b="1">
                <a:solidFill>
                  <a:srgbClr val="002060"/>
                </a:solidFill>
                <a:latin typeface="+mj-lt"/>
                <a:ea typeface="+mj-ea"/>
                <a:cs typeface="+mj-cs"/>
                <a:sym typeface="Helvetica"/>
              </a:defRPr>
            </a:pPr>
            <a:r>
              <a:rPr lang="uk-UA" sz="1300" b="1" dirty="0">
                <a:solidFill>
                  <a:srgbClr val="002060"/>
                </a:solidFill>
                <a:sym typeface="Helvetica"/>
              </a:rPr>
              <a:t>Максимально докладно описується досвід роботи починаючи з останнього місця роботи. В описі необхідно зазначити, що саме входило у ваші обов’язки на поточному та попередніх місцях роботи і які були ваші досягнення (описується чим займалися, що впровадили та здійснили на попередній роботі). </a:t>
            </a:r>
          </a:p>
          <a:p>
            <a:pPr lvl="1" defTabSz="622300">
              <a:lnSpc>
                <a:spcPct val="110000"/>
              </a:lnSpc>
              <a:spcBef>
                <a:spcPts val="200"/>
              </a:spcBef>
              <a:buClr>
                <a:srgbClr val="DE9D41"/>
              </a:buClr>
              <a:buSzPct val="150000"/>
              <a:defRPr b="1">
                <a:solidFill>
                  <a:srgbClr val="002060"/>
                </a:solidFill>
                <a:latin typeface="+mj-lt"/>
                <a:ea typeface="+mj-ea"/>
                <a:cs typeface="+mj-cs"/>
                <a:sym typeface="Helvetica"/>
              </a:defRPr>
            </a:pPr>
            <a:r>
              <a:rPr lang="uk-UA" b="1" dirty="0">
                <a:sym typeface="Helvetica"/>
              </a:rPr>
              <a:t>Формат (приклад):</a:t>
            </a:r>
          </a:p>
          <a:p>
            <a:pPr lvl="1" defTabSz="622300">
              <a:lnSpc>
                <a:spcPct val="110000"/>
              </a:lnSpc>
              <a:spcBef>
                <a:spcPts val="200"/>
              </a:spcBef>
              <a:buClr>
                <a:srgbClr val="DE9D41"/>
              </a:buClr>
              <a:buSzPct val="150000"/>
              <a:defRPr b="1">
                <a:solidFill>
                  <a:srgbClr val="002060"/>
                </a:solidFill>
                <a:latin typeface="+mj-lt"/>
                <a:ea typeface="+mj-ea"/>
                <a:cs typeface="+mj-cs"/>
                <a:sym typeface="Helvetica"/>
              </a:defRPr>
            </a:pPr>
            <a:endParaRPr lang="uk-UA" sz="1300" b="1" dirty="0">
              <a:solidFill>
                <a:srgbClr val="002060"/>
              </a:solidFill>
              <a:sym typeface="Helvetica"/>
            </a:endParaRPr>
          </a:p>
          <a:p>
            <a:pPr lvl="1" defTabSz="622300">
              <a:lnSpc>
                <a:spcPct val="110000"/>
              </a:lnSpc>
              <a:spcBef>
                <a:spcPts val="200"/>
              </a:spcBef>
              <a:buClr>
                <a:srgbClr val="DE9D41"/>
              </a:buClr>
              <a:buSzPct val="150000"/>
              <a:defRPr b="1">
                <a:solidFill>
                  <a:srgbClr val="002060"/>
                </a:solidFill>
                <a:latin typeface="+mj-lt"/>
                <a:ea typeface="+mj-ea"/>
                <a:cs typeface="+mj-cs"/>
                <a:sym typeface="Helvetica"/>
              </a:defRPr>
            </a:pPr>
            <a:endParaRPr lang="uk-UA" sz="1300" b="1" dirty="0">
              <a:solidFill>
                <a:srgbClr val="002060"/>
              </a:solidFill>
              <a:sym typeface="Helvetica"/>
            </a:endParaRPr>
          </a:p>
        </p:txBody>
      </p:sp>
      <p:graphicFrame>
        <p:nvGraphicFramePr>
          <p:cNvPr id="29" name="Таблиця 28">
            <a:extLst>
              <a:ext uri="{FF2B5EF4-FFF2-40B4-BE49-F238E27FC236}">
                <a16:creationId xmlns:a16="http://schemas.microsoft.com/office/drawing/2014/main" id="{42E66E58-F2A0-3B06-136C-3D50F88A3C9A}"/>
              </a:ext>
            </a:extLst>
          </p:cNvPr>
          <p:cNvGraphicFramePr>
            <a:graphicFrameLocks noGrp="1"/>
          </p:cNvGraphicFramePr>
          <p:nvPr>
            <p:extLst>
              <p:ext uri="{D42A27DB-BD31-4B8C-83A1-F6EECF244321}">
                <p14:modId xmlns:p14="http://schemas.microsoft.com/office/powerpoint/2010/main" val="2349207765"/>
              </p:ext>
            </p:extLst>
          </p:nvPr>
        </p:nvGraphicFramePr>
        <p:xfrm>
          <a:off x="6586811" y="4040404"/>
          <a:ext cx="3753208" cy="457200"/>
        </p:xfrm>
        <a:graphic>
          <a:graphicData uri="http://schemas.openxmlformats.org/drawingml/2006/table">
            <a:tbl>
              <a:tblPr firstRow="1" bandRow="1">
                <a:tableStyleId>{5940675A-B579-460E-94D1-54222C63F5DA}</a:tableStyleId>
              </a:tblPr>
              <a:tblGrid>
                <a:gridCol w="1876604">
                  <a:extLst>
                    <a:ext uri="{9D8B030D-6E8A-4147-A177-3AD203B41FA5}">
                      <a16:colId xmlns:a16="http://schemas.microsoft.com/office/drawing/2014/main" val="4006996297"/>
                    </a:ext>
                  </a:extLst>
                </a:gridCol>
                <a:gridCol w="1876604">
                  <a:extLst>
                    <a:ext uri="{9D8B030D-6E8A-4147-A177-3AD203B41FA5}">
                      <a16:colId xmlns:a16="http://schemas.microsoft.com/office/drawing/2014/main" val="2249981214"/>
                    </a:ext>
                  </a:extLst>
                </a:gridCol>
              </a:tblGrid>
              <a:tr h="0">
                <a:tc>
                  <a:txBody>
                    <a:bodyPr/>
                    <a:lstStyle/>
                    <a:p>
                      <a:pPr algn="l"/>
                      <a:r>
                        <a:rPr lang="uk-UA" sz="1200" b="1" i="0" u="none" strike="noStrike" cap="none" spc="0" baseline="0" dirty="0">
                          <a:solidFill>
                            <a:schemeClr val="tx1"/>
                          </a:solidFill>
                          <a:effectLst/>
                          <a:uFillTx/>
                          <a:latin typeface="+mj-lt"/>
                          <a:ea typeface="+mn-ea"/>
                          <a:cs typeface="+mn-cs"/>
                          <a:sym typeface="Calibri"/>
                        </a:rPr>
                        <a:t>Дата (роки)</a:t>
                      </a:r>
                      <a:endParaRPr lang="uk-UA" b="1" dirty="0">
                        <a:latin typeface="+mj-lt"/>
                      </a:endParaRPr>
                    </a:p>
                  </a:txBody>
                  <a:tcPr/>
                </a:tc>
                <a:tc>
                  <a:txBody>
                    <a:bodyPr/>
                    <a:lstStyle/>
                    <a:p>
                      <a:pPr algn="l"/>
                      <a:r>
                        <a:rPr lang="ru-RU" b="1" dirty="0" err="1">
                          <a:latin typeface="+mj-lt"/>
                        </a:rPr>
                        <a:t>Місце</a:t>
                      </a:r>
                      <a:r>
                        <a:rPr lang="ru-RU" b="1" dirty="0">
                          <a:latin typeface="+mj-lt"/>
                        </a:rPr>
                        <a:t> </a:t>
                      </a:r>
                      <a:r>
                        <a:rPr lang="ru-RU" b="1" dirty="0" err="1">
                          <a:latin typeface="+mj-lt"/>
                        </a:rPr>
                        <a:t>роботи</a:t>
                      </a:r>
                      <a:r>
                        <a:rPr lang="ru-RU" b="1" dirty="0">
                          <a:latin typeface="+mj-lt"/>
                        </a:rPr>
                        <a:t>, посада, </a:t>
                      </a:r>
                      <a:r>
                        <a:rPr lang="ru-RU" b="1" dirty="0" err="1">
                          <a:latin typeface="+mj-lt"/>
                        </a:rPr>
                        <a:t>основні</a:t>
                      </a:r>
                      <a:r>
                        <a:rPr lang="ru-RU" b="1" dirty="0">
                          <a:latin typeface="+mj-lt"/>
                        </a:rPr>
                        <a:t> </a:t>
                      </a:r>
                      <a:r>
                        <a:rPr lang="ru-RU" b="1" dirty="0" err="1">
                          <a:latin typeface="+mj-lt"/>
                        </a:rPr>
                        <a:t>функції</a:t>
                      </a:r>
                      <a:r>
                        <a:rPr lang="ru-RU" b="1" dirty="0">
                          <a:latin typeface="+mj-lt"/>
                        </a:rPr>
                        <a:t>.</a:t>
                      </a:r>
                      <a:endParaRPr lang="uk-UA" b="1" dirty="0">
                        <a:latin typeface="+mj-lt"/>
                      </a:endParaRPr>
                    </a:p>
                  </a:txBody>
                  <a:tcPr/>
                </a:tc>
                <a:extLst>
                  <a:ext uri="{0D108BD9-81ED-4DB2-BD59-A6C34878D82A}">
                    <a16:rowId xmlns:a16="http://schemas.microsoft.com/office/drawing/2014/main" val="3252006964"/>
                  </a:ext>
                </a:extLst>
              </a:tr>
            </a:tbl>
          </a:graphicData>
        </a:graphic>
      </p:graphicFrame>
      <p:sp>
        <p:nvSpPr>
          <p:cNvPr id="31" name="TextBox 30">
            <a:extLst>
              <a:ext uri="{FF2B5EF4-FFF2-40B4-BE49-F238E27FC236}">
                <a16:creationId xmlns:a16="http://schemas.microsoft.com/office/drawing/2014/main" id="{E9735FC2-0DA0-C5AF-9EA0-1381BB61C8FF}"/>
              </a:ext>
            </a:extLst>
          </p:cNvPr>
          <p:cNvSpPr txBox="1"/>
          <p:nvPr/>
        </p:nvSpPr>
        <p:spPr>
          <a:xfrm>
            <a:off x="6586811" y="4758630"/>
            <a:ext cx="6106562" cy="2953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1" defTabSz="622300">
              <a:lnSpc>
                <a:spcPct val="110000"/>
              </a:lnSpc>
              <a:spcBef>
                <a:spcPts val="200"/>
              </a:spcBef>
              <a:buClr>
                <a:srgbClr val="DE9D41"/>
              </a:buClr>
              <a:buSzPct val="150000"/>
              <a:defRPr b="1">
                <a:solidFill>
                  <a:srgbClr val="002060"/>
                </a:solidFill>
                <a:latin typeface="+mj-lt"/>
                <a:ea typeface="+mj-ea"/>
                <a:cs typeface="+mj-cs"/>
                <a:sym typeface="Helvetica"/>
              </a:defRPr>
            </a:pPr>
            <a:r>
              <a:rPr lang="uk-UA" sz="1300" b="1" dirty="0">
                <a:sym typeface="Helvetica"/>
              </a:rPr>
              <a:t>Резюме має бути максимум до 2 сторінок </a:t>
            </a:r>
          </a:p>
        </p:txBody>
      </p:sp>
    </p:spTree>
    <p:extLst>
      <p:ext uri="{BB962C8B-B14F-4D97-AF65-F5344CB8AC3E}">
        <p14:creationId xmlns:p14="http://schemas.microsoft.com/office/powerpoint/2010/main" val="2518919614"/>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push dir="u"/>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26989-9A50-98E7-471F-1AD61E4B55E0}"/>
            </a:ext>
          </a:extLst>
        </p:cNvPr>
        <p:cNvGrpSpPr/>
        <p:nvPr/>
      </p:nvGrpSpPr>
      <p:grpSpPr>
        <a:xfrm>
          <a:off x="0" y="0"/>
          <a:ext cx="0" cy="0"/>
          <a:chOff x="0" y="0"/>
          <a:chExt cx="0" cy="0"/>
        </a:xfrm>
      </p:grpSpPr>
      <p:sp>
        <p:nvSpPr>
          <p:cNvPr id="126" name="Виноска">
            <a:extLst>
              <a:ext uri="{FF2B5EF4-FFF2-40B4-BE49-F238E27FC236}">
                <a16:creationId xmlns:a16="http://schemas.microsoft.com/office/drawing/2014/main" id="{42F33C61-64BA-CCA8-F986-C1EFE2EF47B6}"/>
              </a:ext>
            </a:extLst>
          </p:cNvPr>
          <p:cNvSpPr/>
          <p:nvPr/>
        </p:nvSpPr>
        <p:spPr>
          <a:xfrm>
            <a:off x="-7829" y="1331264"/>
            <a:ext cx="12207479" cy="16048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058"/>
                </a:lnTo>
                <a:lnTo>
                  <a:pt x="9075" y="18058"/>
                </a:lnTo>
                <a:lnTo>
                  <a:pt x="9843" y="21600"/>
                </a:lnTo>
                <a:lnTo>
                  <a:pt x="10612" y="18058"/>
                </a:lnTo>
                <a:lnTo>
                  <a:pt x="21600" y="18058"/>
                </a:lnTo>
                <a:lnTo>
                  <a:pt x="21600" y="0"/>
                </a:lnTo>
                <a:lnTo>
                  <a:pt x="0" y="0"/>
                </a:lnTo>
                <a:close/>
              </a:path>
            </a:pathLst>
          </a:custGeom>
          <a:solidFill>
            <a:srgbClr val="DE9D41"/>
          </a:solidFill>
          <a:ln w="12700">
            <a:miter lim="400000"/>
          </a:ln>
        </p:spPr>
        <p:txBody>
          <a:bodyPr lIns="45719" rIns="45719" anchor="ctr"/>
          <a:lstStyle/>
          <a:p>
            <a:endParaRPr/>
          </a:p>
        </p:txBody>
      </p:sp>
      <p:pic>
        <p:nvPicPr>
          <p:cNvPr id="127" name="pasted-image.pdf" descr="pasted-image.pdf">
            <a:extLst>
              <a:ext uri="{FF2B5EF4-FFF2-40B4-BE49-F238E27FC236}">
                <a16:creationId xmlns:a16="http://schemas.microsoft.com/office/drawing/2014/main" id="{44D76262-B931-ADD2-7020-C4AF0BD51825}"/>
              </a:ext>
            </a:extLst>
          </p:cNvPr>
          <p:cNvPicPr>
            <a:picLocks noChangeAspect="1"/>
          </p:cNvPicPr>
          <p:nvPr/>
        </p:nvPicPr>
        <p:blipFill>
          <a:blip r:embed="rId2"/>
          <a:stretch>
            <a:fillRect/>
          </a:stretch>
        </p:blipFill>
        <p:spPr>
          <a:xfrm>
            <a:off x="10939944" y="352756"/>
            <a:ext cx="869914" cy="936983"/>
          </a:xfrm>
          <a:prstGeom prst="rect">
            <a:avLst/>
          </a:prstGeom>
          <a:ln w="12700">
            <a:miter lim="400000"/>
          </a:ln>
        </p:spPr>
      </p:pic>
      <p:sp>
        <p:nvSpPr>
          <p:cNvPr id="128" name="ЗАГОЛОВОК СЛАЙДУ">
            <a:extLst>
              <a:ext uri="{FF2B5EF4-FFF2-40B4-BE49-F238E27FC236}">
                <a16:creationId xmlns:a16="http://schemas.microsoft.com/office/drawing/2014/main" id="{AE2D36E1-1A29-A231-34EE-3A39A9A8932C}"/>
              </a:ext>
            </a:extLst>
          </p:cNvPr>
          <p:cNvSpPr txBox="1"/>
          <p:nvPr/>
        </p:nvSpPr>
        <p:spPr>
          <a:xfrm>
            <a:off x="417295" y="527877"/>
            <a:ext cx="92396" cy="5355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nSpc>
                <a:spcPct val="90000"/>
              </a:lnSpc>
              <a:defRPr sz="3200" b="1">
                <a:solidFill>
                  <a:srgbClr val="002060"/>
                </a:solidFill>
                <a:latin typeface="+mj-lt"/>
                <a:ea typeface="+mj-ea"/>
                <a:cs typeface="+mj-cs"/>
                <a:sym typeface="Helvetica"/>
              </a:defRPr>
            </a:lvl1pPr>
          </a:lstStyle>
          <a:p>
            <a:endParaRPr/>
          </a:p>
        </p:txBody>
      </p:sp>
      <p:sp>
        <p:nvSpPr>
          <p:cNvPr id="129" name="Прямокутник">
            <a:extLst>
              <a:ext uri="{FF2B5EF4-FFF2-40B4-BE49-F238E27FC236}">
                <a16:creationId xmlns:a16="http://schemas.microsoft.com/office/drawing/2014/main" id="{50B6938F-119B-601E-1CA2-1238AFF905D3}"/>
              </a:ext>
            </a:extLst>
          </p:cNvPr>
          <p:cNvSpPr/>
          <p:nvPr/>
        </p:nvSpPr>
        <p:spPr>
          <a:xfrm>
            <a:off x="0" y="780710"/>
            <a:ext cx="7761103" cy="29864"/>
          </a:xfrm>
          <a:prstGeom prst="rect">
            <a:avLst/>
          </a:prstGeom>
          <a:solidFill>
            <a:srgbClr val="DD9D3D"/>
          </a:solidFill>
          <a:ln w="12700">
            <a:miter lim="400000"/>
          </a:ln>
        </p:spPr>
        <p:txBody>
          <a:bodyPr lIns="45719" rIns="45719" anchor="ctr"/>
          <a:lstStyle/>
          <a:p>
            <a:endParaRPr/>
          </a:p>
        </p:txBody>
      </p:sp>
      <p:sp>
        <p:nvSpPr>
          <p:cNvPr id="130" name="ОСНОВНИЙ МЕСЕДЖ">
            <a:extLst>
              <a:ext uri="{FF2B5EF4-FFF2-40B4-BE49-F238E27FC236}">
                <a16:creationId xmlns:a16="http://schemas.microsoft.com/office/drawing/2014/main" id="{4107415D-C843-5AB1-9A77-CC2CD6E4D429}"/>
              </a:ext>
            </a:extLst>
          </p:cNvPr>
          <p:cNvSpPr txBox="1"/>
          <p:nvPr/>
        </p:nvSpPr>
        <p:spPr>
          <a:xfrm>
            <a:off x="742267" y="1581057"/>
            <a:ext cx="10707285" cy="15544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just" defTabSz="711200">
              <a:lnSpc>
                <a:spcPct val="110000"/>
              </a:lnSpc>
              <a:spcBef>
                <a:spcPts val="600"/>
              </a:spcBef>
              <a:defRPr sz="1600" b="1">
                <a:solidFill>
                  <a:srgbClr val="FFFFFF"/>
                </a:solidFill>
                <a:latin typeface="+mj-lt"/>
                <a:ea typeface="+mj-ea"/>
                <a:cs typeface="+mj-cs"/>
                <a:sym typeface="Helvetica"/>
              </a:defRPr>
            </a:lvl1pPr>
          </a:lstStyle>
          <a:p>
            <a:pPr algn="ctr"/>
            <a:r>
              <a:rPr lang="ru-RU" sz="2800" dirty="0"/>
              <a:t>До </a:t>
            </a:r>
            <a:r>
              <a:rPr lang="ru-RU" sz="2800" dirty="0">
                <a:solidFill>
                  <a:srgbClr val="002060"/>
                </a:solidFill>
              </a:rPr>
              <a:t>пакету </a:t>
            </a:r>
            <a:r>
              <a:rPr lang="ru-RU" sz="2800" dirty="0" err="1">
                <a:solidFill>
                  <a:srgbClr val="002060"/>
                </a:solidFill>
              </a:rPr>
              <a:t>документів</a:t>
            </a:r>
            <a:r>
              <a:rPr lang="ru-RU" sz="2800" dirty="0">
                <a:solidFill>
                  <a:srgbClr val="002060"/>
                </a:solidFill>
              </a:rPr>
              <a:t> для </a:t>
            </a:r>
            <a:r>
              <a:rPr lang="ru-RU" sz="2800" dirty="0" err="1">
                <a:solidFill>
                  <a:srgbClr val="002060"/>
                </a:solidFill>
              </a:rPr>
              <a:t>заміни</a:t>
            </a:r>
            <a:r>
              <a:rPr lang="ru-RU" sz="2800" dirty="0">
                <a:solidFill>
                  <a:srgbClr val="002060"/>
                </a:solidFill>
              </a:rPr>
              <a:t> </a:t>
            </a:r>
            <a:r>
              <a:rPr lang="ru-RU" sz="2800" dirty="0" err="1">
                <a:solidFill>
                  <a:srgbClr val="002060"/>
                </a:solidFill>
              </a:rPr>
              <a:t>фахівця</a:t>
            </a:r>
            <a:r>
              <a:rPr lang="ru-RU" sz="2800" dirty="0">
                <a:solidFill>
                  <a:srgbClr val="002060"/>
                </a:solidFill>
              </a:rPr>
              <a:t> </a:t>
            </a:r>
            <a:r>
              <a:rPr lang="ru-RU" sz="2800" dirty="0"/>
              <a:t>НЕ ПОТРІБНО </a:t>
            </a:r>
            <a:r>
              <a:rPr lang="ru-RU" sz="2800" dirty="0" err="1"/>
              <a:t>додавати</a:t>
            </a:r>
            <a:r>
              <a:rPr lang="ru-RU" sz="2800" dirty="0"/>
              <a:t>:</a:t>
            </a:r>
          </a:p>
          <a:p>
            <a:pPr algn="ctr"/>
            <a:endParaRPr sz="2800" dirty="0"/>
          </a:p>
        </p:txBody>
      </p:sp>
      <p:sp>
        <p:nvSpPr>
          <p:cNvPr id="3" name="TextBox 2">
            <a:extLst>
              <a:ext uri="{FF2B5EF4-FFF2-40B4-BE49-F238E27FC236}">
                <a16:creationId xmlns:a16="http://schemas.microsoft.com/office/drawing/2014/main" id="{3CA75B21-0302-F9F7-15A1-922064F31B4C}"/>
              </a:ext>
            </a:extLst>
          </p:cNvPr>
          <p:cNvSpPr txBox="1"/>
          <p:nvPr/>
        </p:nvSpPr>
        <p:spPr>
          <a:xfrm>
            <a:off x="509691" y="3429000"/>
            <a:ext cx="4868998" cy="3847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uk-UA" sz="1900" b="1" dirty="0">
                <a:solidFill>
                  <a:srgbClr val="002060"/>
                </a:solidFill>
              </a:rPr>
              <a:t>	</a:t>
            </a:r>
            <a:endParaRPr lang="uk-UA" sz="1500" dirty="0">
              <a:solidFill>
                <a:srgbClr val="002060"/>
              </a:solidFill>
            </a:endParaRPr>
          </a:p>
        </p:txBody>
      </p:sp>
      <p:sp>
        <p:nvSpPr>
          <p:cNvPr id="10" name="Прямокутник 9">
            <a:extLst>
              <a:ext uri="{FF2B5EF4-FFF2-40B4-BE49-F238E27FC236}">
                <a16:creationId xmlns:a16="http://schemas.microsoft.com/office/drawing/2014/main" id="{F13B5D05-994F-E659-9CDA-03ECD8888C84}"/>
              </a:ext>
            </a:extLst>
          </p:cNvPr>
          <p:cNvSpPr/>
          <p:nvPr/>
        </p:nvSpPr>
        <p:spPr>
          <a:xfrm>
            <a:off x="474527" y="2820819"/>
            <a:ext cx="6705211" cy="4577535"/>
          </a:xfrm>
          <a:prstGeom prst="rect">
            <a:avLst/>
          </a:prstGeom>
        </p:spPr>
        <p:txBody>
          <a:bodyPr wrap="square">
            <a:spAutoFit/>
          </a:bodyPr>
          <a:lstStyle/>
          <a:p>
            <a:endParaRPr lang="uk-UA" sz="1300" b="1" dirty="0">
              <a:solidFill>
                <a:schemeClr val="tx1"/>
              </a:solidFill>
              <a:sym typeface="Helvetica"/>
            </a:endParaRPr>
          </a:p>
          <a:p>
            <a:pPr marL="179705" lvl="1" indent="-179705" defTabSz="622300">
              <a:lnSpc>
                <a:spcPct val="110000"/>
              </a:lnSpc>
              <a:spcBef>
                <a:spcPts val="200"/>
              </a:spcBef>
              <a:buClr>
                <a:srgbClr val="DE9D41"/>
              </a:buClr>
              <a:buSzPct val="150000"/>
              <a:buFont typeface="Arial"/>
              <a:buChar char="•"/>
              <a:defRPr b="1">
                <a:solidFill>
                  <a:srgbClr val="002060"/>
                </a:solidFill>
                <a:latin typeface="+mj-lt"/>
                <a:ea typeface="+mj-ea"/>
                <a:cs typeface="+mj-cs"/>
                <a:sym typeface="Helvetica"/>
              </a:defRPr>
            </a:pPr>
            <a:r>
              <a:rPr lang="uk-UA" sz="1200" b="1" dirty="0">
                <a:solidFill>
                  <a:srgbClr val="002060"/>
                </a:solidFill>
                <a:sym typeface="Helvetica"/>
              </a:rPr>
              <a:t>копію паспорта та ІПН;</a:t>
            </a:r>
          </a:p>
          <a:p>
            <a:pPr marL="179705" lvl="1" indent="-179705" defTabSz="622300">
              <a:lnSpc>
                <a:spcPct val="110000"/>
              </a:lnSpc>
              <a:spcBef>
                <a:spcPts val="200"/>
              </a:spcBef>
              <a:buClr>
                <a:srgbClr val="DE9D41"/>
              </a:buClr>
              <a:buSzPct val="150000"/>
              <a:buFont typeface="Arial"/>
              <a:buChar char="•"/>
              <a:defRPr b="1">
                <a:solidFill>
                  <a:srgbClr val="002060"/>
                </a:solidFill>
                <a:latin typeface="+mj-lt"/>
                <a:ea typeface="+mj-ea"/>
                <a:cs typeface="+mj-cs"/>
                <a:sym typeface="Helvetica"/>
              </a:defRPr>
            </a:pPr>
            <a:r>
              <a:rPr lang="uk-UA" sz="1200" b="1" dirty="0">
                <a:solidFill>
                  <a:srgbClr val="002060"/>
                </a:solidFill>
                <a:sym typeface="Helvetica"/>
              </a:rPr>
              <a:t>копію трудової книжки (виняток: якщо претендент не має досвіду роботи з надання соціальних послуг або проведення психологічного консультування тривалістю не менше одного року, тоді копія трудової книжки надається);</a:t>
            </a:r>
          </a:p>
          <a:p>
            <a:pPr marL="179705" lvl="1" indent="-179705" defTabSz="622300">
              <a:lnSpc>
                <a:spcPct val="110000"/>
              </a:lnSpc>
              <a:spcBef>
                <a:spcPts val="200"/>
              </a:spcBef>
              <a:buClr>
                <a:srgbClr val="DE9D41"/>
              </a:buClr>
              <a:buSzPct val="150000"/>
              <a:buFont typeface="Arial"/>
              <a:buChar char="•"/>
              <a:defRPr b="1">
                <a:solidFill>
                  <a:srgbClr val="002060"/>
                </a:solidFill>
                <a:latin typeface="+mj-lt"/>
                <a:ea typeface="+mj-ea"/>
                <a:cs typeface="+mj-cs"/>
                <a:sym typeface="Helvetica"/>
              </a:defRPr>
            </a:pPr>
            <a:r>
              <a:rPr lang="uk-UA" sz="1200" b="1" dirty="0">
                <a:solidFill>
                  <a:srgbClr val="002060"/>
                </a:solidFill>
                <a:sym typeface="Helvetica"/>
              </a:rPr>
              <a:t>копії медичних документів;</a:t>
            </a:r>
          </a:p>
          <a:p>
            <a:pPr marL="179705" lvl="1" indent="-179705" defTabSz="622300">
              <a:lnSpc>
                <a:spcPct val="110000"/>
              </a:lnSpc>
              <a:spcBef>
                <a:spcPts val="200"/>
              </a:spcBef>
              <a:buClr>
                <a:srgbClr val="DE9D41"/>
              </a:buClr>
              <a:buSzPct val="150000"/>
              <a:buFont typeface="Arial"/>
              <a:buChar char="•"/>
              <a:defRPr b="1">
                <a:solidFill>
                  <a:srgbClr val="002060"/>
                </a:solidFill>
                <a:latin typeface="+mj-lt"/>
                <a:ea typeface="+mj-ea"/>
                <a:cs typeface="+mj-cs"/>
                <a:sym typeface="Helvetica"/>
              </a:defRPr>
            </a:pPr>
            <a:r>
              <a:rPr lang="uk-UA" sz="1200" b="1" dirty="0">
                <a:solidFill>
                  <a:srgbClr val="002060"/>
                </a:solidFill>
                <a:sym typeface="Helvetica"/>
              </a:rPr>
              <a:t>сертифікати, видані іноземною мовою без офіційного перекладу;</a:t>
            </a:r>
          </a:p>
          <a:p>
            <a:pPr marL="179705" lvl="1" indent="-179705" defTabSz="622300">
              <a:lnSpc>
                <a:spcPct val="110000"/>
              </a:lnSpc>
              <a:spcBef>
                <a:spcPts val="200"/>
              </a:spcBef>
              <a:buClr>
                <a:srgbClr val="DE9D41"/>
              </a:buClr>
              <a:buSzPct val="150000"/>
              <a:buFont typeface="Arial"/>
              <a:buChar char="•"/>
              <a:defRPr b="1">
                <a:solidFill>
                  <a:srgbClr val="002060"/>
                </a:solidFill>
                <a:latin typeface="+mj-lt"/>
                <a:ea typeface="+mj-ea"/>
                <a:cs typeface="+mj-cs"/>
                <a:sym typeface="Helvetica"/>
              </a:defRPr>
            </a:pPr>
            <a:r>
              <a:rPr lang="uk-UA" sz="1200" b="1" dirty="0">
                <a:solidFill>
                  <a:srgbClr val="002060"/>
                </a:solidFill>
                <a:sym typeface="Helvetica"/>
              </a:rPr>
              <a:t>копії дипломів інших держав без офіційного визнання Міністерства освіти і науки України.</a:t>
            </a:r>
          </a:p>
          <a:p>
            <a:pPr lvl="1" defTabSz="622300">
              <a:lnSpc>
                <a:spcPct val="110000"/>
              </a:lnSpc>
              <a:spcBef>
                <a:spcPts val="200"/>
              </a:spcBef>
              <a:buClr>
                <a:srgbClr val="DE9D41"/>
              </a:buClr>
              <a:buSzPct val="150000"/>
              <a:defRPr b="1">
                <a:solidFill>
                  <a:srgbClr val="002060"/>
                </a:solidFill>
                <a:latin typeface="+mj-lt"/>
                <a:ea typeface="+mj-ea"/>
                <a:cs typeface="+mj-cs"/>
                <a:sym typeface="Helvetica"/>
              </a:defRPr>
            </a:pPr>
            <a:r>
              <a:rPr lang="uk-UA" sz="1300" b="1" dirty="0">
                <a:solidFill>
                  <a:srgbClr val="002060"/>
                </a:solidFill>
                <a:sym typeface="Helvetica"/>
              </a:rPr>
              <a:t>У разі зміни прізвища кандидата необхідно вказати про це в запиті або надати копію підтвердного документа.</a:t>
            </a:r>
          </a:p>
          <a:p>
            <a:pPr lvl="1" defTabSz="622300">
              <a:lnSpc>
                <a:spcPct val="110000"/>
              </a:lnSpc>
              <a:spcBef>
                <a:spcPts val="200"/>
              </a:spcBef>
              <a:buClr>
                <a:srgbClr val="DE9D41"/>
              </a:buClr>
              <a:buSzPct val="150000"/>
              <a:defRPr b="1">
                <a:solidFill>
                  <a:srgbClr val="002060"/>
                </a:solidFill>
                <a:latin typeface="+mj-lt"/>
                <a:ea typeface="+mj-ea"/>
                <a:cs typeface="+mj-cs"/>
                <a:sym typeface="Helvetica"/>
              </a:defRPr>
            </a:pPr>
            <a:r>
              <a:rPr lang="uk-UA" sz="1300" b="1" dirty="0">
                <a:solidFill>
                  <a:srgbClr val="002060"/>
                </a:solidFill>
                <a:sym typeface="Helvetica"/>
              </a:rPr>
              <a:t>Робоча група з реалізації спільного </a:t>
            </a:r>
            <a:r>
              <a:rPr lang="uk-UA" sz="1300" b="1" dirty="0" err="1">
                <a:solidFill>
                  <a:srgbClr val="002060"/>
                </a:solidFill>
                <a:sym typeface="Helvetica"/>
              </a:rPr>
              <a:t>проєкту</a:t>
            </a:r>
            <a:r>
              <a:rPr lang="uk-UA" sz="1300" b="1" dirty="0">
                <a:solidFill>
                  <a:srgbClr val="002060"/>
                </a:solidFill>
                <a:sym typeface="Helvetica"/>
              </a:rPr>
              <a:t> з надання фінансової допомоги у вигляді малих грантів для соціальних послуг сім’ям з дітьми та дітям та/або послуги раннього втручання при Фонді (далі Робоча група) розглядає подані документи і приймає рішення щодо їх погодження або повернення на доопрацювання, про що Фонд письмово повідомляє отримувача малого гранту (надавача соціальних послуг) та Адміністратора малих грантів.</a:t>
            </a:r>
          </a:p>
          <a:p>
            <a:pPr marL="179705" lvl="1" indent="-179705" defTabSz="622300">
              <a:lnSpc>
                <a:spcPct val="110000"/>
              </a:lnSpc>
              <a:spcBef>
                <a:spcPts val="200"/>
              </a:spcBef>
              <a:buClr>
                <a:srgbClr val="DE9D41"/>
              </a:buClr>
              <a:buSzPct val="150000"/>
              <a:buFont typeface="Arial"/>
              <a:buChar char="•"/>
              <a:defRPr b="1">
                <a:solidFill>
                  <a:srgbClr val="002060"/>
                </a:solidFill>
                <a:latin typeface="+mj-lt"/>
                <a:ea typeface="+mj-ea"/>
                <a:cs typeface="+mj-cs"/>
                <a:sym typeface="Helvetica"/>
              </a:defRPr>
            </a:pPr>
            <a:endParaRPr lang="uk-UA" sz="1300" b="1" dirty="0">
              <a:solidFill>
                <a:srgbClr val="002060"/>
              </a:solidFill>
              <a:sym typeface="Helvetica"/>
            </a:endParaRPr>
          </a:p>
          <a:p>
            <a:pPr marL="179705" lvl="1" indent="-179705" algn="just" defTabSz="622300">
              <a:lnSpc>
                <a:spcPct val="110000"/>
              </a:lnSpc>
              <a:spcBef>
                <a:spcPts val="200"/>
              </a:spcBef>
              <a:buClr>
                <a:srgbClr val="DE9D41"/>
              </a:buClr>
              <a:buSzPct val="150000"/>
              <a:buFont typeface="Arial"/>
              <a:buChar char="•"/>
              <a:defRPr b="1">
                <a:solidFill>
                  <a:srgbClr val="002060"/>
                </a:solidFill>
                <a:latin typeface="+mj-lt"/>
                <a:ea typeface="+mj-ea"/>
                <a:cs typeface="+mj-cs"/>
                <a:sym typeface="Helvetica"/>
              </a:defRPr>
            </a:pPr>
            <a:endParaRPr lang="uk-UA" sz="1300" b="1" dirty="0">
              <a:solidFill>
                <a:srgbClr val="002060"/>
              </a:solidFill>
              <a:sym typeface="Helvetica"/>
            </a:endParaRPr>
          </a:p>
          <a:p>
            <a:pPr marL="179705" lvl="1" indent="-179705" algn="just" defTabSz="622300">
              <a:lnSpc>
                <a:spcPct val="110000"/>
              </a:lnSpc>
              <a:spcBef>
                <a:spcPts val="200"/>
              </a:spcBef>
              <a:buClr>
                <a:srgbClr val="DE9D41"/>
              </a:buClr>
              <a:buSzPct val="150000"/>
              <a:buFont typeface="Arial"/>
              <a:buChar char="•"/>
              <a:defRPr b="1">
                <a:solidFill>
                  <a:srgbClr val="002060"/>
                </a:solidFill>
                <a:latin typeface="+mj-lt"/>
                <a:ea typeface="+mj-ea"/>
                <a:cs typeface="+mj-cs"/>
                <a:sym typeface="Helvetica"/>
              </a:defRPr>
            </a:pPr>
            <a:endParaRPr lang="uk-UA" sz="1300" b="1" dirty="0">
              <a:solidFill>
                <a:srgbClr val="002060"/>
              </a:solidFill>
              <a:sym typeface="Helvetica"/>
            </a:endParaRPr>
          </a:p>
        </p:txBody>
      </p:sp>
      <p:sp>
        <p:nvSpPr>
          <p:cNvPr id="6" name="Лінія">
            <a:extLst>
              <a:ext uri="{FF2B5EF4-FFF2-40B4-BE49-F238E27FC236}">
                <a16:creationId xmlns:a16="http://schemas.microsoft.com/office/drawing/2014/main" id="{3C5B2062-F339-3C5A-CD41-4B4C5D73061A}"/>
              </a:ext>
            </a:extLst>
          </p:cNvPr>
          <p:cNvSpPr/>
          <p:nvPr/>
        </p:nvSpPr>
        <p:spPr>
          <a:xfrm flipV="1">
            <a:off x="8647860" y="3738198"/>
            <a:ext cx="19051" cy="1271951"/>
          </a:xfrm>
          <a:prstGeom prst="line">
            <a:avLst/>
          </a:prstGeom>
          <a:ln w="12700">
            <a:solidFill>
              <a:srgbClr val="FFFFFF"/>
            </a:solidFill>
          </a:ln>
        </p:spPr>
        <p:txBody>
          <a:bodyPr lIns="45719" rIns="45719"/>
          <a:lstStyle/>
          <a:p>
            <a:endParaRPr/>
          </a:p>
        </p:txBody>
      </p:sp>
      <p:sp>
        <p:nvSpPr>
          <p:cNvPr id="9" name="Лінія">
            <a:extLst>
              <a:ext uri="{FF2B5EF4-FFF2-40B4-BE49-F238E27FC236}">
                <a16:creationId xmlns:a16="http://schemas.microsoft.com/office/drawing/2014/main" id="{A42A27A2-8A89-F38E-5D44-388ACF5E0A7D}"/>
              </a:ext>
            </a:extLst>
          </p:cNvPr>
          <p:cNvSpPr/>
          <p:nvPr/>
        </p:nvSpPr>
        <p:spPr>
          <a:xfrm>
            <a:off x="10503320" y="3390899"/>
            <a:ext cx="654174" cy="1"/>
          </a:xfrm>
          <a:prstGeom prst="line">
            <a:avLst/>
          </a:prstGeom>
          <a:ln w="12700">
            <a:solidFill>
              <a:srgbClr val="FFFFFF"/>
            </a:solidFill>
          </a:ln>
        </p:spPr>
        <p:txBody>
          <a:bodyPr lIns="45719" rIns="45719"/>
          <a:lstStyle/>
          <a:p>
            <a:endParaRPr/>
          </a:p>
        </p:txBody>
      </p:sp>
      <p:sp>
        <p:nvSpPr>
          <p:cNvPr id="11" name="Лінія">
            <a:extLst>
              <a:ext uri="{FF2B5EF4-FFF2-40B4-BE49-F238E27FC236}">
                <a16:creationId xmlns:a16="http://schemas.microsoft.com/office/drawing/2014/main" id="{154E0A3B-0CB6-E58B-6BD1-D580FD0BEB69}"/>
              </a:ext>
            </a:extLst>
          </p:cNvPr>
          <p:cNvSpPr/>
          <p:nvPr/>
        </p:nvSpPr>
        <p:spPr>
          <a:xfrm>
            <a:off x="8766531" y="6465628"/>
            <a:ext cx="654174" cy="1"/>
          </a:xfrm>
          <a:prstGeom prst="line">
            <a:avLst/>
          </a:prstGeom>
          <a:ln w="12700">
            <a:solidFill>
              <a:srgbClr val="FFFFFF"/>
            </a:solidFill>
          </a:ln>
        </p:spPr>
        <p:txBody>
          <a:bodyPr lIns="45719" rIns="45719"/>
          <a:lstStyle/>
          <a:p>
            <a:endParaRPr/>
          </a:p>
        </p:txBody>
      </p:sp>
      <p:sp>
        <p:nvSpPr>
          <p:cNvPr id="12" name="Лінія">
            <a:extLst>
              <a:ext uri="{FF2B5EF4-FFF2-40B4-BE49-F238E27FC236}">
                <a16:creationId xmlns:a16="http://schemas.microsoft.com/office/drawing/2014/main" id="{1C584EE9-6C47-A3CD-D4C2-C555DD983052}"/>
              </a:ext>
            </a:extLst>
          </p:cNvPr>
          <p:cNvSpPr/>
          <p:nvPr/>
        </p:nvSpPr>
        <p:spPr>
          <a:xfrm>
            <a:off x="8443148" y="4460786"/>
            <a:ext cx="654174" cy="1"/>
          </a:xfrm>
          <a:prstGeom prst="line">
            <a:avLst/>
          </a:prstGeom>
          <a:ln w="12700">
            <a:solidFill>
              <a:srgbClr val="FFFFFF"/>
            </a:solidFill>
          </a:ln>
        </p:spPr>
        <p:txBody>
          <a:bodyPr lIns="45719" rIns="45719"/>
          <a:lstStyle/>
          <a:p>
            <a:endParaRPr/>
          </a:p>
        </p:txBody>
      </p:sp>
      <p:sp>
        <p:nvSpPr>
          <p:cNvPr id="13" name="Лінія">
            <a:extLst>
              <a:ext uri="{FF2B5EF4-FFF2-40B4-BE49-F238E27FC236}">
                <a16:creationId xmlns:a16="http://schemas.microsoft.com/office/drawing/2014/main" id="{CDC420B9-DD4F-0723-7F5F-AA4D329E6FA0}"/>
              </a:ext>
            </a:extLst>
          </p:cNvPr>
          <p:cNvSpPr/>
          <p:nvPr/>
        </p:nvSpPr>
        <p:spPr>
          <a:xfrm flipV="1">
            <a:off x="10920893" y="2820819"/>
            <a:ext cx="19051" cy="1271951"/>
          </a:xfrm>
          <a:prstGeom prst="line">
            <a:avLst/>
          </a:prstGeom>
          <a:ln w="12700">
            <a:solidFill>
              <a:srgbClr val="FFFFFF"/>
            </a:solidFill>
          </a:ln>
        </p:spPr>
        <p:txBody>
          <a:bodyPr lIns="45719" rIns="45719"/>
          <a:lstStyle/>
          <a:p>
            <a:endParaRPr/>
          </a:p>
        </p:txBody>
      </p:sp>
      <p:sp>
        <p:nvSpPr>
          <p:cNvPr id="14" name="Лінія">
            <a:extLst>
              <a:ext uri="{FF2B5EF4-FFF2-40B4-BE49-F238E27FC236}">
                <a16:creationId xmlns:a16="http://schemas.microsoft.com/office/drawing/2014/main" id="{37FA1AC1-D9E7-84FB-68D6-69DD68848ABA}"/>
              </a:ext>
            </a:extLst>
          </p:cNvPr>
          <p:cNvSpPr/>
          <p:nvPr/>
        </p:nvSpPr>
        <p:spPr>
          <a:xfrm flipV="1">
            <a:off x="8974947" y="5458032"/>
            <a:ext cx="19051" cy="1271951"/>
          </a:xfrm>
          <a:prstGeom prst="line">
            <a:avLst/>
          </a:prstGeom>
          <a:ln w="12700">
            <a:solidFill>
              <a:srgbClr val="FFFFFF"/>
            </a:solidFill>
          </a:ln>
        </p:spPr>
        <p:txBody>
          <a:bodyPr lIns="45719" rIns="45719"/>
          <a:lstStyle/>
          <a:p>
            <a:endParaRPr/>
          </a:p>
        </p:txBody>
      </p:sp>
      <p:pic>
        <p:nvPicPr>
          <p:cNvPr id="16" name="pasted-movie.png">
            <a:extLst>
              <a:ext uri="{FF2B5EF4-FFF2-40B4-BE49-F238E27FC236}">
                <a16:creationId xmlns:a16="http://schemas.microsoft.com/office/drawing/2014/main" id="{FF097270-8C71-160A-3491-6E6CB38F0B4C}"/>
              </a:ext>
            </a:extLst>
          </p:cNvPr>
          <p:cNvPicPr>
            <a:picLocks noChangeAspect="1"/>
          </p:cNvPicPr>
          <p:nvPr/>
        </p:nvPicPr>
        <p:blipFill>
          <a:blip r:embed="rId3">
            <a:extLst>
              <a:ext uri="{28A0092B-C50C-407E-A947-70E740481C1C}">
                <a14:useLocalDpi xmlns:a14="http://schemas.microsoft.com/office/drawing/2010/main" val="0"/>
              </a:ext>
            </a:extLst>
          </a:blip>
          <a:srcRect t="22082" b="22082"/>
          <a:stretch/>
        </p:blipFill>
        <p:spPr>
          <a:xfrm>
            <a:off x="7561708" y="2936105"/>
            <a:ext cx="4248150" cy="3557965"/>
          </a:xfrm>
          <a:custGeom>
            <a:avLst/>
            <a:gdLst/>
            <a:ahLst/>
            <a:cxnLst>
              <a:cxn ang="0">
                <a:pos x="wd2" y="hd2"/>
              </a:cxn>
              <a:cxn ang="5400000">
                <a:pos x="wd2" y="hd2"/>
              </a:cxn>
              <a:cxn ang="10800000">
                <a:pos x="wd2" y="hd2"/>
              </a:cxn>
              <a:cxn ang="16200000">
                <a:pos x="wd2" y="hd2"/>
              </a:cxn>
            </a:cxnLst>
            <a:rect l="0" t="0" r="r" b="b"/>
            <a:pathLst>
              <a:path w="21600" h="21600" extrusionOk="0">
                <a:moveTo>
                  <a:pt x="2195" y="0"/>
                </a:moveTo>
                <a:lnTo>
                  <a:pt x="1569" y="3"/>
                </a:lnTo>
                <a:lnTo>
                  <a:pt x="1476" y="95"/>
                </a:lnTo>
                <a:lnTo>
                  <a:pt x="1476" y="9323"/>
                </a:lnTo>
                <a:lnTo>
                  <a:pt x="0" y="9323"/>
                </a:lnTo>
                <a:lnTo>
                  <a:pt x="0" y="20171"/>
                </a:lnTo>
                <a:lnTo>
                  <a:pt x="4214" y="20171"/>
                </a:lnTo>
                <a:lnTo>
                  <a:pt x="4214" y="21600"/>
                </a:lnTo>
                <a:lnTo>
                  <a:pt x="21600" y="21600"/>
                </a:lnTo>
                <a:lnTo>
                  <a:pt x="21600" y="14043"/>
                </a:lnTo>
                <a:lnTo>
                  <a:pt x="21600" y="3494"/>
                </a:lnTo>
                <a:lnTo>
                  <a:pt x="19560" y="3494"/>
                </a:lnTo>
                <a:lnTo>
                  <a:pt x="19560" y="0"/>
                </a:lnTo>
                <a:lnTo>
                  <a:pt x="2195" y="0"/>
                </a:lnTo>
                <a:close/>
              </a:path>
            </a:pathLst>
          </a:custGeom>
          <a:ln w="12700">
            <a:miter lim="400000"/>
          </a:ln>
        </p:spPr>
      </p:pic>
      <p:sp>
        <p:nvSpPr>
          <p:cNvPr id="17" name="Лінія">
            <a:extLst>
              <a:ext uri="{FF2B5EF4-FFF2-40B4-BE49-F238E27FC236}">
                <a16:creationId xmlns:a16="http://schemas.microsoft.com/office/drawing/2014/main" id="{5BC93671-766A-F341-1C00-3DB6C7B5618A}"/>
              </a:ext>
            </a:extLst>
          </p:cNvPr>
          <p:cNvSpPr/>
          <p:nvPr/>
        </p:nvSpPr>
        <p:spPr>
          <a:xfrm flipV="1">
            <a:off x="8376739" y="5593593"/>
            <a:ext cx="9526" cy="900477"/>
          </a:xfrm>
          <a:prstGeom prst="line">
            <a:avLst/>
          </a:prstGeom>
          <a:ln w="12700">
            <a:solidFill>
              <a:srgbClr val="FFFFFF"/>
            </a:solidFill>
          </a:ln>
        </p:spPr>
        <p:txBody>
          <a:bodyPr lIns="45719" rIns="45719"/>
          <a:lstStyle/>
          <a:p>
            <a:endParaRPr dirty="0"/>
          </a:p>
        </p:txBody>
      </p:sp>
      <p:sp>
        <p:nvSpPr>
          <p:cNvPr id="18" name="Лінія">
            <a:extLst>
              <a:ext uri="{FF2B5EF4-FFF2-40B4-BE49-F238E27FC236}">
                <a16:creationId xmlns:a16="http://schemas.microsoft.com/office/drawing/2014/main" id="{13A82B78-6854-11B6-871F-922A1E1C9167}"/>
              </a:ext>
            </a:extLst>
          </p:cNvPr>
          <p:cNvSpPr/>
          <p:nvPr/>
        </p:nvSpPr>
        <p:spPr>
          <a:xfrm flipV="1">
            <a:off x="7838573" y="4135057"/>
            <a:ext cx="9526" cy="900477"/>
          </a:xfrm>
          <a:prstGeom prst="line">
            <a:avLst/>
          </a:prstGeom>
          <a:ln w="12700">
            <a:solidFill>
              <a:srgbClr val="FFFFFF"/>
            </a:solidFill>
          </a:ln>
        </p:spPr>
        <p:txBody>
          <a:bodyPr lIns="45719" rIns="45719"/>
          <a:lstStyle/>
          <a:p>
            <a:endParaRPr dirty="0"/>
          </a:p>
        </p:txBody>
      </p:sp>
      <p:sp>
        <p:nvSpPr>
          <p:cNvPr id="19" name="Лінія">
            <a:extLst>
              <a:ext uri="{FF2B5EF4-FFF2-40B4-BE49-F238E27FC236}">
                <a16:creationId xmlns:a16="http://schemas.microsoft.com/office/drawing/2014/main" id="{C375C6B3-0E1C-6CA3-8392-74964EC2AC71}"/>
              </a:ext>
            </a:extLst>
          </p:cNvPr>
          <p:cNvSpPr/>
          <p:nvPr/>
        </p:nvSpPr>
        <p:spPr>
          <a:xfrm flipV="1">
            <a:off x="11411413" y="3321660"/>
            <a:ext cx="9526" cy="900477"/>
          </a:xfrm>
          <a:prstGeom prst="line">
            <a:avLst/>
          </a:prstGeom>
          <a:ln w="12700">
            <a:solidFill>
              <a:srgbClr val="FFFFFF"/>
            </a:solidFill>
          </a:ln>
        </p:spPr>
        <p:txBody>
          <a:bodyPr lIns="45719" rIns="45719"/>
          <a:lstStyle/>
          <a:p>
            <a:endParaRPr dirty="0"/>
          </a:p>
        </p:txBody>
      </p:sp>
      <p:sp>
        <p:nvSpPr>
          <p:cNvPr id="20" name="Лінія">
            <a:extLst>
              <a:ext uri="{FF2B5EF4-FFF2-40B4-BE49-F238E27FC236}">
                <a16:creationId xmlns:a16="http://schemas.microsoft.com/office/drawing/2014/main" id="{2F0830EB-BD6F-8CF8-DE0C-8BC13BCB1A12}"/>
              </a:ext>
            </a:extLst>
          </p:cNvPr>
          <p:cNvSpPr/>
          <p:nvPr/>
        </p:nvSpPr>
        <p:spPr>
          <a:xfrm>
            <a:off x="7653666" y="4460786"/>
            <a:ext cx="654174" cy="1"/>
          </a:xfrm>
          <a:prstGeom prst="line">
            <a:avLst/>
          </a:prstGeom>
          <a:ln w="12700">
            <a:solidFill>
              <a:srgbClr val="FFFFFF"/>
            </a:solidFill>
          </a:ln>
        </p:spPr>
        <p:txBody>
          <a:bodyPr lIns="45719" rIns="45719"/>
          <a:lstStyle/>
          <a:p>
            <a:endParaRPr/>
          </a:p>
        </p:txBody>
      </p:sp>
      <p:sp>
        <p:nvSpPr>
          <p:cNvPr id="21" name="Лінія">
            <a:extLst>
              <a:ext uri="{FF2B5EF4-FFF2-40B4-BE49-F238E27FC236}">
                <a16:creationId xmlns:a16="http://schemas.microsoft.com/office/drawing/2014/main" id="{8C2963B1-323D-D1B8-C90E-76171D6EEF83}"/>
              </a:ext>
            </a:extLst>
          </p:cNvPr>
          <p:cNvSpPr/>
          <p:nvPr/>
        </p:nvSpPr>
        <p:spPr>
          <a:xfrm>
            <a:off x="10795378" y="3488940"/>
            <a:ext cx="654174" cy="1"/>
          </a:xfrm>
          <a:prstGeom prst="line">
            <a:avLst/>
          </a:prstGeom>
          <a:ln w="12700">
            <a:solidFill>
              <a:srgbClr val="FFFFFF"/>
            </a:solidFill>
          </a:ln>
        </p:spPr>
        <p:txBody>
          <a:bodyPr lIns="45719" rIns="45719"/>
          <a:lstStyle/>
          <a:p>
            <a:endParaRPr/>
          </a:p>
        </p:txBody>
      </p:sp>
      <p:sp>
        <p:nvSpPr>
          <p:cNvPr id="22" name="Лінія">
            <a:extLst>
              <a:ext uri="{FF2B5EF4-FFF2-40B4-BE49-F238E27FC236}">
                <a16:creationId xmlns:a16="http://schemas.microsoft.com/office/drawing/2014/main" id="{66D3D9A6-94B5-B5A4-B87C-6BEB7C9E26A4}"/>
              </a:ext>
            </a:extLst>
          </p:cNvPr>
          <p:cNvSpPr/>
          <p:nvPr/>
        </p:nvSpPr>
        <p:spPr>
          <a:xfrm>
            <a:off x="8049652" y="6259453"/>
            <a:ext cx="654174" cy="1"/>
          </a:xfrm>
          <a:prstGeom prst="line">
            <a:avLst/>
          </a:prstGeom>
          <a:ln w="12700">
            <a:solidFill>
              <a:srgbClr val="FFFFFF"/>
            </a:solidFill>
          </a:ln>
        </p:spPr>
        <p:txBody>
          <a:bodyPr lIns="45719" rIns="45719"/>
          <a:lstStyle/>
          <a:p>
            <a:endParaRPr/>
          </a:p>
        </p:txBody>
      </p:sp>
    </p:spTree>
    <p:extLst>
      <p:ext uri="{BB962C8B-B14F-4D97-AF65-F5344CB8AC3E}">
        <p14:creationId xmlns:p14="http://schemas.microsoft.com/office/powerpoint/2010/main" val="1737787128"/>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push dir="u"/>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EB8F1-116C-8F27-8453-02D4F9C9E22E}"/>
            </a:ext>
          </a:extLst>
        </p:cNvPr>
        <p:cNvGrpSpPr/>
        <p:nvPr/>
      </p:nvGrpSpPr>
      <p:grpSpPr>
        <a:xfrm>
          <a:off x="0" y="0"/>
          <a:ext cx="0" cy="0"/>
          <a:chOff x="0" y="0"/>
          <a:chExt cx="0" cy="0"/>
        </a:xfrm>
      </p:grpSpPr>
      <p:sp>
        <p:nvSpPr>
          <p:cNvPr id="126" name="Виноска">
            <a:extLst>
              <a:ext uri="{FF2B5EF4-FFF2-40B4-BE49-F238E27FC236}">
                <a16:creationId xmlns:a16="http://schemas.microsoft.com/office/drawing/2014/main" id="{F62B1884-2953-0E12-AFFE-C723327AE8B1}"/>
              </a:ext>
            </a:extLst>
          </p:cNvPr>
          <p:cNvSpPr/>
          <p:nvPr/>
        </p:nvSpPr>
        <p:spPr>
          <a:xfrm>
            <a:off x="-7829" y="1430692"/>
            <a:ext cx="12207479" cy="11527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058"/>
                </a:lnTo>
                <a:lnTo>
                  <a:pt x="9075" y="18058"/>
                </a:lnTo>
                <a:lnTo>
                  <a:pt x="9843" y="21600"/>
                </a:lnTo>
                <a:lnTo>
                  <a:pt x="10612" y="18058"/>
                </a:lnTo>
                <a:lnTo>
                  <a:pt x="21600" y="18058"/>
                </a:lnTo>
                <a:lnTo>
                  <a:pt x="21600" y="0"/>
                </a:lnTo>
                <a:lnTo>
                  <a:pt x="0" y="0"/>
                </a:lnTo>
                <a:close/>
              </a:path>
            </a:pathLst>
          </a:custGeom>
          <a:solidFill>
            <a:srgbClr val="DE9D41"/>
          </a:solidFill>
          <a:ln w="12700">
            <a:miter lim="400000"/>
          </a:ln>
        </p:spPr>
        <p:txBody>
          <a:bodyPr lIns="45719" rIns="45719" anchor="ctr"/>
          <a:lstStyle/>
          <a:p>
            <a:endParaRPr/>
          </a:p>
        </p:txBody>
      </p:sp>
      <p:pic>
        <p:nvPicPr>
          <p:cNvPr id="127" name="pasted-image.pdf" descr="pasted-image.pdf">
            <a:extLst>
              <a:ext uri="{FF2B5EF4-FFF2-40B4-BE49-F238E27FC236}">
                <a16:creationId xmlns:a16="http://schemas.microsoft.com/office/drawing/2014/main" id="{BFFCA5AF-8271-FCD7-D1B7-C47478E20786}"/>
              </a:ext>
            </a:extLst>
          </p:cNvPr>
          <p:cNvPicPr>
            <a:picLocks noChangeAspect="1"/>
          </p:cNvPicPr>
          <p:nvPr/>
        </p:nvPicPr>
        <p:blipFill>
          <a:blip r:embed="rId2"/>
          <a:stretch>
            <a:fillRect/>
          </a:stretch>
        </p:blipFill>
        <p:spPr>
          <a:xfrm>
            <a:off x="10939944" y="352756"/>
            <a:ext cx="869914" cy="936983"/>
          </a:xfrm>
          <a:prstGeom prst="rect">
            <a:avLst/>
          </a:prstGeom>
          <a:ln w="12700">
            <a:miter lim="400000"/>
          </a:ln>
        </p:spPr>
      </p:pic>
      <p:sp>
        <p:nvSpPr>
          <p:cNvPr id="128" name="ЗАГОЛОВОК СЛАЙДУ">
            <a:extLst>
              <a:ext uri="{FF2B5EF4-FFF2-40B4-BE49-F238E27FC236}">
                <a16:creationId xmlns:a16="http://schemas.microsoft.com/office/drawing/2014/main" id="{3D0B883E-0C92-25EE-3EFE-BAAB3BE3C712}"/>
              </a:ext>
            </a:extLst>
          </p:cNvPr>
          <p:cNvSpPr txBox="1"/>
          <p:nvPr/>
        </p:nvSpPr>
        <p:spPr>
          <a:xfrm>
            <a:off x="417295" y="527877"/>
            <a:ext cx="92396" cy="5355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nSpc>
                <a:spcPct val="90000"/>
              </a:lnSpc>
              <a:defRPr sz="3200" b="1">
                <a:solidFill>
                  <a:srgbClr val="002060"/>
                </a:solidFill>
                <a:latin typeface="+mj-lt"/>
                <a:ea typeface="+mj-ea"/>
                <a:cs typeface="+mj-cs"/>
                <a:sym typeface="Helvetica"/>
              </a:defRPr>
            </a:lvl1pPr>
          </a:lstStyle>
          <a:p>
            <a:endParaRPr/>
          </a:p>
        </p:txBody>
      </p:sp>
      <p:sp>
        <p:nvSpPr>
          <p:cNvPr id="129" name="Прямокутник">
            <a:extLst>
              <a:ext uri="{FF2B5EF4-FFF2-40B4-BE49-F238E27FC236}">
                <a16:creationId xmlns:a16="http://schemas.microsoft.com/office/drawing/2014/main" id="{0DF00FC4-1456-3016-5C35-C6AFFA1EA480}"/>
              </a:ext>
            </a:extLst>
          </p:cNvPr>
          <p:cNvSpPr/>
          <p:nvPr/>
        </p:nvSpPr>
        <p:spPr>
          <a:xfrm>
            <a:off x="-7829" y="621057"/>
            <a:ext cx="7761103" cy="29864"/>
          </a:xfrm>
          <a:prstGeom prst="rect">
            <a:avLst/>
          </a:prstGeom>
          <a:solidFill>
            <a:srgbClr val="DD9D3D"/>
          </a:solidFill>
          <a:ln w="12700">
            <a:miter lim="400000"/>
          </a:ln>
        </p:spPr>
        <p:txBody>
          <a:bodyPr lIns="45719" rIns="45719" anchor="ctr"/>
          <a:lstStyle/>
          <a:p>
            <a:endParaRPr/>
          </a:p>
        </p:txBody>
      </p:sp>
      <p:sp>
        <p:nvSpPr>
          <p:cNvPr id="130" name="ОСНОВНИЙ МЕСЕДЖ">
            <a:extLst>
              <a:ext uri="{FF2B5EF4-FFF2-40B4-BE49-F238E27FC236}">
                <a16:creationId xmlns:a16="http://schemas.microsoft.com/office/drawing/2014/main" id="{DA806313-F48F-C0C0-8B30-2E182D816A87}"/>
              </a:ext>
            </a:extLst>
          </p:cNvPr>
          <p:cNvSpPr txBox="1"/>
          <p:nvPr/>
        </p:nvSpPr>
        <p:spPr>
          <a:xfrm>
            <a:off x="745791" y="1451342"/>
            <a:ext cx="10707285" cy="10035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just" defTabSz="711200">
              <a:lnSpc>
                <a:spcPct val="110000"/>
              </a:lnSpc>
              <a:spcBef>
                <a:spcPts val="600"/>
              </a:spcBef>
              <a:defRPr sz="1600" b="1">
                <a:solidFill>
                  <a:srgbClr val="FFFFFF"/>
                </a:solidFill>
                <a:latin typeface="+mj-lt"/>
                <a:ea typeface="+mj-ea"/>
                <a:cs typeface="+mj-cs"/>
                <a:sym typeface="Helvetica"/>
              </a:defRPr>
            </a:lvl1pPr>
          </a:lstStyle>
          <a:p>
            <a:pPr algn="ctr"/>
            <a:r>
              <a:rPr lang="ru-RU" sz="2800" dirty="0"/>
              <a:t>Процедура </a:t>
            </a:r>
            <a:r>
              <a:rPr lang="ru-RU" sz="2800" dirty="0" err="1"/>
              <a:t>внесення</a:t>
            </a:r>
            <a:r>
              <a:rPr lang="ru-RU" sz="2800" dirty="0"/>
              <a:t> </a:t>
            </a:r>
            <a:r>
              <a:rPr lang="ru-RU" sz="2800" dirty="0" err="1"/>
              <a:t>змін</a:t>
            </a:r>
            <a:r>
              <a:rPr lang="ru-RU" sz="2800" dirty="0"/>
              <a:t> до </a:t>
            </a:r>
            <a:r>
              <a:rPr lang="ru-RU" sz="2800" dirty="0" err="1"/>
              <a:t>кошторису</a:t>
            </a:r>
            <a:r>
              <a:rPr lang="ru-RU" sz="2800" dirty="0"/>
              <a:t> </a:t>
            </a:r>
            <a:r>
              <a:rPr lang="ru-RU" sz="2800" dirty="0">
                <a:solidFill>
                  <a:srgbClr val="002060"/>
                </a:solidFill>
              </a:rPr>
              <a:t>без </a:t>
            </a:r>
            <a:r>
              <a:rPr lang="ru-RU" sz="2800" dirty="0" err="1">
                <a:solidFill>
                  <a:srgbClr val="002060"/>
                </a:solidFill>
              </a:rPr>
              <a:t>укладання</a:t>
            </a:r>
            <a:r>
              <a:rPr lang="ru-RU" sz="2800" dirty="0">
                <a:solidFill>
                  <a:srgbClr val="002060"/>
                </a:solidFill>
              </a:rPr>
              <a:t> </a:t>
            </a:r>
            <a:r>
              <a:rPr lang="ru-RU" sz="2800" dirty="0" err="1">
                <a:solidFill>
                  <a:srgbClr val="002060"/>
                </a:solidFill>
              </a:rPr>
              <a:t>додаткової</a:t>
            </a:r>
            <a:r>
              <a:rPr lang="ru-RU" sz="2800" dirty="0">
                <a:solidFill>
                  <a:srgbClr val="002060"/>
                </a:solidFill>
              </a:rPr>
              <a:t> угоди:</a:t>
            </a:r>
            <a:endParaRPr sz="2800" dirty="0">
              <a:solidFill>
                <a:srgbClr val="002060"/>
              </a:solidFill>
            </a:endParaRPr>
          </a:p>
        </p:txBody>
      </p:sp>
      <p:sp>
        <p:nvSpPr>
          <p:cNvPr id="3" name="TextBox 2">
            <a:extLst>
              <a:ext uri="{FF2B5EF4-FFF2-40B4-BE49-F238E27FC236}">
                <a16:creationId xmlns:a16="http://schemas.microsoft.com/office/drawing/2014/main" id="{70FAB032-9461-5609-885F-38CDF732F53A}"/>
              </a:ext>
            </a:extLst>
          </p:cNvPr>
          <p:cNvSpPr txBox="1"/>
          <p:nvPr/>
        </p:nvSpPr>
        <p:spPr>
          <a:xfrm>
            <a:off x="122231" y="2950707"/>
            <a:ext cx="6575191" cy="35394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uk-UA" b="1" dirty="0">
                <a:solidFill>
                  <a:srgbClr val="002060"/>
                </a:solidFill>
                <a:latin typeface="+mj-lt"/>
              </a:rPr>
              <a:t>Отримувач малого гранту готує на бланку організації лист-запит з обґрунтуванням підстав для внесення змін до кошторису та надсилає його не пізніше ніж за сім (7) календарних днів до моменту здійснення запланованих змін на електронні адреси Фонду:</a:t>
            </a:r>
            <a:r>
              <a:rPr lang="en-US" b="1" dirty="0">
                <a:solidFill>
                  <a:srgbClr val="002060"/>
                </a:solidFill>
                <a:latin typeface="+mj-lt"/>
              </a:rPr>
              <a:t>info_konkurs@ispf.gov.ua, maligrantioffice@gmail.com, </a:t>
            </a:r>
            <a:r>
              <a:rPr lang="uk-UA" b="1" dirty="0">
                <a:solidFill>
                  <a:srgbClr val="002060"/>
                </a:solidFill>
                <a:latin typeface="+mj-lt"/>
              </a:rPr>
              <a:t>а також у копії Адміністратору малих грантів на електронну адресу </a:t>
            </a:r>
            <a:r>
              <a:rPr lang="en-US" b="1" dirty="0">
                <a:solidFill>
                  <a:srgbClr val="002060"/>
                </a:solidFill>
                <a:latin typeface="+mj-lt"/>
              </a:rPr>
              <a:t>small_grants@ednannia.ua (</a:t>
            </a:r>
            <a:r>
              <a:rPr lang="uk-UA" b="1" dirty="0">
                <a:solidFill>
                  <a:srgbClr val="002060"/>
                </a:solidFill>
                <a:latin typeface="+mj-lt"/>
              </a:rPr>
              <a:t>див. пункт 12.6 Договору та Додаток 2, Приклад 1).</a:t>
            </a:r>
          </a:p>
          <a:p>
            <a:r>
              <a:rPr lang="uk-UA" b="1" dirty="0">
                <a:solidFill>
                  <a:srgbClr val="002060"/>
                </a:solidFill>
                <a:latin typeface="+mj-lt"/>
              </a:rPr>
              <a:t>У запиті Отримувач малого гранту надає таблицю із зазначенням затвердженого та зміненого кошторисів із детальною розшифровкою та обґрунтуванням кожної зміни. Особливу увагу в обґрунтуваннях слід звертати на те, яким чином запропоновані зміни, зокрема щодо оплати праці та зміни персоналу, вплинуть на кількість та якість наданих соціальних послуг сім’ям з дітьми та дітям та/або послуги раннього втручання.</a:t>
            </a:r>
          </a:p>
          <a:p>
            <a:endParaRPr lang="uk-UA" b="1" dirty="0">
              <a:solidFill>
                <a:srgbClr val="002060"/>
              </a:solidFill>
              <a:latin typeface="+mj-lt"/>
            </a:endParaRPr>
          </a:p>
        </p:txBody>
      </p:sp>
      <p:sp>
        <p:nvSpPr>
          <p:cNvPr id="10" name="Прямокутник 9">
            <a:extLst>
              <a:ext uri="{FF2B5EF4-FFF2-40B4-BE49-F238E27FC236}">
                <a16:creationId xmlns:a16="http://schemas.microsoft.com/office/drawing/2014/main" id="{D45BC0CD-247D-09CD-0077-E3A22C3F190E}"/>
              </a:ext>
            </a:extLst>
          </p:cNvPr>
          <p:cNvSpPr/>
          <p:nvPr/>
        </p:nvSpPr>
        <p:spPr>
          <a:xfrm>
            <a:off x="745791" y="6196308"/>
            <a:ext cx="10700238" cy="307777"/>
          </a:xfrm>
          <a:prstGeom prst="rect">
            <a:avLst/>
          </a:prstGeom>
        </p:spPr>
        <p:txBody>
          <a:bodyPr wrap="square">
            <a:spAutoFit/>
          </a:bodyPr>
          <a:lstStyle/>
          <a:p>
            <a:endParaRPr lang="uk-UA" dirty="0"/>
          </a:p>
        </p:txBody>
      </p:sp>
      <p:sp>
        <p:nvSpPr>
          <p:cNvPr id="6" name="Лінія">
            <a:extLst>
              <a:ext uri="{FF2B5EF4-FFF2-40B4-BE49-F238E27FC236}">
                <a16:creationId xmlns:a16="http://schemas.microsoft.com/office/drawing/2014/main" id="{92B69D68-1BB4-D610-51E7-75436C9C7690}"/>
              </a:ext>
            </a:extLst>
          </p:cNvPr>
          <p:cNvSpPr/>
          <p:nvPr/>
        </p:nvSpPr>
        <p:spPr>
          <a:xfrm flipV="1">
            <a:off x="10572756" y="2919468"/>
            <a:ext cx="9526" cy="900477"/>
          </a:xfrm>
          <a:prstGeom prst="line">
            <a:avLst/>
          </a:prstGeom>
          <a:ln w="12700">
            <a:solidFill>
              <a:srgbClr val="FFFFFF"/>
            </a:solidFill>
          </a:ln>
        </p:spPr>
        <p:txBody>
          <a:bodyPr lIns="45719" rIns="45719"/>
          <a:lstStyle/>
          <a:p>
            <a:endParaRPr dirty="0"/>
          </a:p>
        </p:txBody>
      </p:sp>
      <p:sp>
        <p:nvSpPr>
          <p:cNvPr id="8" name="Лінія">
            <a:extLst>
              <a:ext uri="{FF2B5EF4-FFF2-40B4-BE49-F238E27FC236}">
                <a16:creationId xmlns:a16="http://schemas.microsoft.com/office/drawing/2014/main" id="{066B644D-EF89-A4D2-DB00-D37DD9A03F2F}"/>
              </a:ext>
            </a:extLst>
          </p:cNvPr>
          <p:cNvSpPr/>
          <p:nvPr/>
        </p:nvSpPr>
        <p:spPr>
          <a:xfrm>
            <a:off x="8205688" y="4495711"/>
            <a:ext cx="654174" cy="1"/>
          </a:xfrm>
          <a:prstGeom prst="line">
            <a:avLst/>
          </a:prstGeom>
          <a:ln w="12700">
            <a:solidFill>
              <a:srgbClr val="FFFFFF"/>
            </a:solidFill>
          </a:ln>
        </p:spPr>
        <p:txBody>
          <a:bodyPr lIns="45719" rIns="45719"/>
          <a:lstStyle/>
          <a:p>
            <a:endParaRPr/>
          </a:p>
        </p:txBody>
      </p:sp>
      <p:sp>
        <p:nvSpPr>
          <p:cNvPr id="11" name="Лінія">
            <a:extLst>
              <a:ext uri="{FF2B5EF4-FFF2-40B4-BE49-F238E27FC236}">
                <a16:creationId xmlns:a16="http://schemas.microsoft.com/office/drawing/2014/main" id="{5EC4EB57-BF93-0A79-25AB-BEA95BE83EE1}"/>
              </a:ext>
            </a:extLst>
          </p:cNvPr>
          <p:cNvSpPr/>
          <p:nvPr/>
        </p:nvSpPr>
        <p:spPr>
          <a:xfrm>
            <a:off x="8537624" y="6424904"/>
            <a:ext cx="654174" cy="1"/>
          </a:xfrm>
          <a:prstGeom prst="line">
            <a:avLst/>
          </a:prstGeom>
          <a:ln w="12700">
            <a:solidFill>
              <a:srgbClr val="FFFFFF"/>
            </a:solidFill>
          </a:ln>
        </p:spPr>
        <p:txBody>
          <a:bodyPr lIns="45719" rIns="45719"/>
          <a:lstStyle/>
          <a:p>
            <a:endParaRPr/>
          </a:p>
        </p:txBody>
      </p:sp>
      <p:sp>
        <p:nvSpPr>
          <p:cNvPr id="12" name="Лінія">
            <a:extLst>
              <a:ext uri="{FF2B5EF4-FFF2-40B4-BE49-F238E27FC236}">
                <a16:creationId xmlns:a16="http://schemas.microsoft.com/office/drawing/2014/main" id="{AA45536F-13A2-3C61-27C4-EB9319DADF9D}"/>
              </a:ext>
            </a:extLst>
          </p:cNvPr>
          <p:cNvSpPr/>
          <p:nvPr/>
        </p:nvSpPr>
        <p:spPr>
          <a:xfrm flipV="1">
            <a:off x="8362956" y="3819945"/>
            <a:ext cx="9526" cy="900477"/>
          </a:xfrm>
          <a:prstGeom prst="line">
            <a:avLst/>
          </a:prstGeom>
          <a:ln w="12700">
            <a:solidFill>
              <a:srgbClr val="FFFFFF"/>
            </a:solidFill>
          </a:ln>
        </p:spPr>
        <p:txBody>
          <a:bodyPr lIns="45719" rIns="45719"/>
          <a:lstStyle/>
          <a:p>
            <a:endParaRPr dirty="0"/>
          </a:p>
        </p:txBody>
      </p:sp>
      <p:sp>
        <p:nvSpPr>
          <p:cNvPr id="13" name="Лінія">
            <a:extLst>
              <a:ext uri="{FF2B5EF4-FFF2-40B4-BE49-F238E27FC236}">
                <a16:creationId xmlns:a16="http://schemas.microsoft.com/office/drawing/2014/main" id="{8807333B-7774-3296-F274-A4301D7931AD}"/>
              </a:ext>
            </a:extLst>
          </p:cNvPr>
          <p:cNvSpPr/>
          <p:nvPr/>
        </p:nvSpPr>
        <p:spPr>
          <a:xfrm flipV="1">
            <a:off x="8686806" y="5885539"/>
            <a:ext cx="9526" cy="900477"/>
          </a:xfrm>
          <a:prstGeom prst="line">
            <a:avLst/>
          </a:prstGeom>
          <a:ln w="12700">
            <a:solidFill>
              <a:srgbClr val="FFFFFF"/>
            </a:solidFill>
          </a:ln>
        </p:spPr>
        <p:txBody>
          <a:bodyPr lIns="45719" rIns="45719"/>
          <a:lstStyle/>
          <a:p>
            <a:endParaRPr dirty="0"/>
          </a:p>
        </p:txBody>
      </p:sp>
      <p:sp>
        <p:nvSpPr>
          <p:cNvPr id="14" name="Лінія">
            <a:extLst>
              <a:ext uri="{FF2B5EF4-FFF2-40B4-BE49-F238E27FC236}">
                <a16:creationId xmlns:a16="http://schemas.microsoft.com/office/drawing/2014/main" id="{257A2B55-754F-D721-B509-D6AEED674619}"/>
              </a:ext>
            </a:extLst>
          </p:cNvPr>
          <p:cNvSpPr/>
          <p:nvPr/>
        </p:nvSpPr>
        <p:spPr>
          <a:xfrm>
            <a:off x="10151954" y="3429000"/>
            <a:ext cx="654174" cy="1"/>
          </a:xfrm>
          <a:prstGeom prst="line">
            <a:avLst/>
          </a:prstGeom>
          <a:ln w="12700">
            <a:solidFill>
              <a:srgbClr val="FFFFFF"/>
            </a:solidFill>
          </a:ln>
        </p:spPr>
        <p:txBody>
          <a:bodyPr lIns="45719" rIns="45719"/>
          <a:lstStyle/>
          <a:p>
            <a:endParaRPr/>
          </a:p>
        </p:txBody>
      </p:sp>
      <p:pic>
        <p:nvPicPr>
          <p:cNvPr id="16" name="pasted-movie.png">
            <a:extLst>
              <a:ext uri="{FF2B5EF4-FFF2-40B4-BE49-F238E27FC236}">
                <a16:creationId xmlns:a16="http://schemas.microsoft.com/office/drawing/2014/main" id="{EE6E7E3C-CD74-8B26-6E00-07B2E9BEE959}"/>
              </a:ext>
            </a:extLst>
          </p:cNvPr>
          <p:cNvPicPr>
            <a:picLocks noChangeAspect="1"/>
          </p:cNvPicPr>
          <p:nvPr/>
        </p:nvPicPr>
        <p:blipFill>
          <a:blip r:embed="rId3">
            <a:extLst>
              <a:ext uri="{28A0092B-C50C-407E-A947-70E740481C1C}">
                <a14:useLocalDpi xmlns:a14="http://schemas.microsoft.com/office/drawing/2010/main" val="0"/>
              </a:ext>
            </a:extLst>
          </a:blip>
          <a:srcRect t="22664" b="22664"/>
          <a:stretch/>
        </p:blipFill>
        <p:spPr>
          <a:xfrm>
            <a:off x="7099100" y="3103983"/>
            <a:ext cx="4248150" cy="3557965"/>
          </a:xfrm>
          <a:custGeom>
            <a:avLst/>
            <a:gdLst/>
            <a:ahLst/>
            <a:cxnLst>
              <a:cxn ang="0">
                <a:pos x="wd2" y="hd2"/>
              </a:cxn>
              <a:cxn ang="5400000">
                <a:pos x="wd2" y="hd2"/>
              </a:cxn>
              <a:cxn ang="10800000">
                <a:pos x="wd2" y="hd2"/>
              </a:cxn>
              <a:cxn ang="16200000">
                <a:pos x="wd2" y="hd2"/>
              </a:cxn>
            </a:cxnLst>
            <a:rect l="0" t="0" r="r" b="b"/>
            <a:pathLst>
              <a:path w="21600" h="21600" extrusionOk="0">
                <a:moveTo>
                  <a:pt x="2195" y="0"/>
                </a:moveTo>
                <a:lnTo>
                  <a:pt x="1569" y="3"/>
                </a:lnTo>
                <a:lnTo>
                  <a:pt x="1476" y="95"/>
                </a:lnTo>
                <a:lnTo>
                  <a:pt x="1476" y="9323"/>
                </a:lnTo>
                <a:lnTo>
                  <a:pt x="0" y="9323"/>
                </a:lnTo>
                <a:lnTo>
                  <a:pt x="0" y="20171"/>
                </a:lnTo>
                <a:lnTo>
                  <a:pt x="4214" y="20171"/>
                </a:lnTo>
                <a:lnTo>
                  <a:pt x="4214" y="21600"/>
                </a:lnTo>
                <a:lnTo>
                  <a:pt x="21600" y="21600"/>
                </a:lnTo>
                <a:lnTo>
                  <a:pt x="21600" y="14043"/>
                </a:lnTo>
                <a:lnTo>
                  <a:pt x="21600" y="3494"/>
                </a:lnTo>
                <a:lnTo>
                  <a:pt x="19560" y="3494"/>
                </a:lnTo>
                <a:lnTo>
                  <a:pt x="19560" y="0"/>
                </a:lnTo>
                <a:lnTo>
                  <a:pt x="2195" y="0"/>
                </a:lnTo>
                <a:close/>
              </a:path>
            </a:pathLst>
          </a:custGeom>
          <a:ln w="12700">
            <a:miter lim="400000"/>
          </a:ln>
        </p:spPr>
      </p:pic>
      <p:sp>
        <p:nvSpPr>
          <p:cNvPr id="17" name="Лінія">
            <a:extLst>
              <a:ext uri="{FF2B5EF4-FFF2-40B4-BE49-F238E27FC236}">
                <a16:creationId xmlns:a16="http://schemas.microsoft.com/office/drawing/2014/main" id="{974A04B6-F2D0-ED1F-FAC1-AA9720CDCEC0}"/>
              </a:ext>
            </a:extLst>
          </p:cNvPr>
          <p:cNvSpPr/>
          <p:nvPr/>
        </p:nvSpPr>
        <p:spPr>
          <a:xfrm>
            <a:off x="7099100" y="4640203"/>
            <a:ext cx="654174" cy="1"/>
          </a:xfrm>
          <a:prstGeom prst="line">
            <a:avLst/>
          </a:prstGeom>
          <a:ln w="12700">
            <a:solidFill>
              <a:srgbClr val="FFFFFF"/>
            </a:solidFill>
          </a:ln>
        </p:spPr>
        <p:txBody>
          <a:bodyPr lIns="45719" rIns="45719"/>
          <a:lstStyle/>
          <a:p>
            <a:endParaRPr/>
          </a:p>
        </p:txBody>
      </p:sp>
      <p:sp>
        <p:nvSpPr>
          <p:cNvPr id="18" name="Лінія">
            <a:extLst>
              <a:ext uri="{FF2B5EF4-FFF2-40B4-BE49-F238E27FC236}">
                <a16:creationId xmlns:a16="http://schemas.microsoft.com/office/drawing/2014/main" id="{806EF242-EF70-2978-F2B0-6FBD0D0FE06B}"/>
              </a:ext>
            </a:extLst>
          </p:cNvPr>
          <p:cNvSpPr/>
          <p:nvPr/>
        </p:nvSpPr>
        <p:spPr>
          <a:xfrm>
            <a:off x="10479041" y="3666102"/>
            <a:ext cx="654174" cy="1"/>
          </a:xfrm>
          <a:prstGeom prst="line">
            <a:avLst/>
          </a:prstGeom>
          <a:ln w="12700">
            <a:solidFill>
              <a:srgbClr val="FFFFFF"/>
            </a:solidFill>
          </a:ln>
        </p:spPr>
        <p:txBody>
          <a:bodyPr lIns="45719" rIns="45719"/>
          <a:lstStyle/>
          <a:p>
            <a:endParaRPr/>
          </a:p>
        </p:txBody>
      </p:sp>
      <p:sp>
        <p:nvSpPr>
          <p:cNvPr id="19" name="Лінія">
            <a:extLst>
              <a:ext uri="{FF2B5EF4-FFF2-40B4-BE49-F238E27FC236}">
                <a16:creationId xmlns:a16="http://schemas.microsoft.com/office/drawing/2014/main" id="{F5A7364A-5F47-CCF9-EB1C-5E7CD3D68FDC}"/>
              </a:ext>
            </a:extLst>
          </p:cNvPr>
          <p:cNvSpPr/>
          <p:nvPr/>
        </p:nvSpPr>
        <p:spPr>
          <a:xfrm>
            <a:off x="7630954" y="6434720"/>
            <a:ext cx="654174" cy="1"/>
          </a:xfrm>
          <a:prstGeom prst="line">
            <a:avLst/>
          </a:prstGeom>
          <a:ln w="12700">
            <a:solidFill>
              <a:srgbClr val="FFFFFF"/>
            </a:solidFill>
          </a:ln>
        </p:spPr>
        <p:txBody>
          <a:bodyPr lIns="45719" rIns="45719"/>
          <a:lstStyle/>
          <a:p>
            <a:endParaRPr/>
          </a:p>
        </p:txBody>
      </p:sp>
      <p:sp>
        <p:nvSpPr>
          <p:cNvPr id="20" name="Лінія">
            <a:extLst>
              <a:ext uri="{FF2B5EF4-FFF2-40B4-BE49-F238E27FC236}">
                <a16:creationId xmlns:a16="http://schemas.microsoft.com/office/drawing/2014/main" id="{94DF64A9-C26C-9CFA-C8B3-293C635B9A33}"/>
              </a:ext>
            </a:extLst>
          </p:cNvPr>
          <p:cNvSpPr/>
          <p:nvPr/>
        </p:nvSpPr>
        <p:spPr>
          <a:xfrm flipV="1">
            <a:off x="7919853" y="5822039"/>
            <a:ext cx="9526" cy="900477"/>
          </a:xfrm>
          <a:prstGeom prst="line">
            <a:avLst/>
          </a:prstGeom>
          <a:ln w="12700">
            <a:solidFill>
              <a:srgbClr val="FFFFFF"/>
            </a:solidFill>
          </a:ln>
        </p:spPr>
        <p:txBody>
          <a:bodyPr lIns="45719" rIns="45719"/>
          <a:lstStyle/>
          <a:p>
            <a:endParaRPr dirty="0"/>
          </a:p>
        </p:txBody>
      </p:sp>
      <p:sp>
        <p:nvSpPr>
          <p:cNvPr id="21" name="Лінія">
            <a:extLst>
              <a:ext uri="{FF2B5EF4-FFF2-40B4-BE49-F238E27FC236}">
                <a16:creationId xmlns:a16="http://schemas.microsoft.com/office/drawing/2014/main" id="{A450F499-7AFD-8E71-D585-4D86EB500646}"/>
              </a:ext>
            </a:extLst>
          </p:cNvPr>
          <p:cNvSpPr/>
          <p:nvPr/>
        </p:nvSpPr>
        <p:spPr>
          <a:xfrm flipV="1">
            <a:off x="10948989" y="3250051"/>
            <a:ext cx="9526" cy="900477"/>
          </a:xfrm>
          <a:prstGeom prst="line">
            <a:avLst/>
          </a:prstGeom>
          <a:ln w="12700">
            <a:solidFill>
              <a:srgbClr val="FFFFFF"/>
            </a:solidFill>
          </a:ln>
        </p:spPr>
        <p:txBody>
          <a:bodyPr lIns="45719" rIns="45719"/>
          <a:lstStyle/>
          <a:p>
            <a:endParaRPr dirty="0"/>
          </a:p>
        </p:txBody>
      </p:sp>
      <p:sp>
        <p:nvSpPr>
          <p:cNvPr id="22" name="Лінія">
            <a:extLst>
              <a:ext uri="{FF2B5EF4-FFF2-40B4-BE49-F238E27FC236}">
                <a16:creationId xmlns:a16="http://schemas.microsoft.com/office/drawing/2014/main" id="{8698B3DD-385A-DE58-635C-109D8E6146B1}"/>
              </a:ext>
            </a:extLst>
          </p:cNvPr>
          <p:cNvSpPr/>
          <p:nvPr/>
        </p:nvSpPr>
        <p:spPr>
          <a:xfrm flipV="1">
            <a:off x="7368278" y="4230393"/>
            <a:ext cx="9526" cy="900477"/>
          </a:xfrm>
          <a:prstGeom prst="line">
            <a:avLst/>
          </a:prstGeom>
          <a:ln w="12700">
            <a:solidFill>
              <a:srgbClr val="FFFFFF"/>
            </a:solidFill>
          </a:ln>
        </p:spPr>
        <p:txBody>
          <a:bodyPr lIns="45719" rIns="45719"/>
          <a:lstStyle/>
          <a:p>
            <a:endParaRPr dirty="0"/>
          </a:p>
        </p:txBody>
      </p:sp>
    </p:spTree>
    <p:extLst>
      <p:ext uri="{BB962C8B-B14F-4D97-AF65-F5344CB8AC3E}">
        <p14:creationId xmlns:p14="http://schemas.microsoft.com/office/powerpoint/2010/main" val="2553561575"/>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push dir="u"/>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CDACF-B95B-DBDD-E827-824E663E0D7E}"/>
            </a:ext>
          </a:extLst>
        </p:cNvPr>
        <p:cNvGrpSpPr/>
        <p:nvPr/>
      </p:nvGrpSpPr>
      <p:grpSpPr>
        <a:xfrm>
          <a:off x="0" y="0"/>
          <a:ext cx="0" cy="0"/>
          <a:chOff x="0" y="0"/>
          <a:chExt cx="0" cy="0"/>
        </a:xfrm>
      </p:grpSpPr>
      <p:sp>
        <p:nvSpPr>
          <p:cNvPr id="126" name="Виноска">
            <a:extLst>
              <a:ext uri="{FF2B5EF4-FFF2-40B4-BE49-F238E27FC236}">
                <a16:creationId xmlns:a16="http://schemas.microsoft.com/office/drawing/2014/main" id="{17B8EFC1-ED33-B12B-2693-CD3CB0C5E119}"/>
              </a:ext>
            </a:extLst>
          </p:cNvPr>
          <p:cNvSpPr/>
          <p:nvPr/>
        </p:nvSpPr>
        <p:spPr>
          <a:xfrm>
            <a:off x="0" y="1376733"/>
            <a:ext cx="12207479" cy="14821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058"/>
                </a:lnTo>
                <a:lnTo>
                  <a:pt x="9075" y="18058"/>
                </a:lnTo>
                <a:lnTo>
                  <a:pt x="9843" y="21600"/>
                </a:lnTo>
                <a:lnTo>
                  <a:pt x="10612" y="18058"/>
                </a:lnTo>
                <a:lnTo>
                  <a:pt x="21600" y="18058"/>
                </a:lnTo>
                <a:lnTo>
                  <a:pt x="21600" y="0"/>
                </a:lnTo>
                <a:lnTo>
                  <a:pt x="0" y="0"/>
                </a:lnTo>
                <a:close/>
              </a:path>
            </a:pathLst>
          </a:custGeom>
          <a:solidFill>
            <a:srgbClr val="DE9D41"/>
          </a:solidFill>
          <a:ln w="12700">
            <a:miter lim="400000"/>
          </a:ln>
        </p:spPr>
        <p:txBody>
          <a:bodyPr lIns="45719" rIns="45719" anchor="ctr"/>
          <a:lstStyle/>
          <a:p>
            <a:endParaRPr/>
          </a:p>
        </p:txBody>
      </p:sp>
      <p:pic>
        <p:nvPicPr>
          <p:cNvPr id="127" name="pasted-image.pdf" descr="pasted-image.pdf">
            <a:extLst>
              <a:ext uri="{FF2B5EF4-FFF2-40B4-BE49-F238E27FC236}">
                <a16:creationId xmlns:a16="http://schemas.microsoft.com/office/drawing/2014/main" id="{F2D1D3E8-53EB-F660-47E6-CCD91AE15C24}"/>
              </a:ext>
            </a:extLst>
          </p:cNvPr>
          <p:cNvPicPr>
            <a:picLocks noChangeAspect="1"/>
          </p:cNvPicPr>
          <p:nvPr/>
        </p:nvPicPr>
        <p:blipFill>
          <a:blip r:embed="rId2"/>
          <a:stretch>
            <a:fillRect/>
          </a:stretch>
        </p:blipFill>
        <p:spPr>
          <a:xfrm>
            <a:off x="10939944" y="352756"/>
            <a:ext cx="869914" cy="936983"/>
          </a:xfrm>
          <a:prstGeom prst="rect">
            <a:avLst/>
          </a:prstGeom>
          <a:ln w="12700">
            <a:miter lim="400000"/>
          </a:ln>
        </p:spPr>
      </p:pic>
      <p:sp>
        <p:nvSpPr>
          <p:cNvPr id="128" name="ЗАГОЛОВОК СЛАЙДУ">
            <a:extLst>
              <a:ext uri="{FF2B5EF4-FFF2-40B4-BE49-F238E27FC236}">
                <a16:creationId xmlns:a16="http://schemas.microsoft.com/office/drawing/2014/main" id="{BB1BF1EA-0D10-610E-8FF8-71877C7E2F2D}"/>
              </a:ext>
            </a:extLst>
          </p:cNvPr>
          <p:cNvSpPr txBox="1"/>
          <p:nvPr/>
        </p:nvSpPr>
        <p:spPr>
          <a:xfrm>
            <a:off x="417295" y="527877"/>
            <a:ext cx="92396" cy="5355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90000"/>
              </a:lnSpc>
              <a:defRPr sz="3200" b="1">
                <a:solidFill>
                  <a:srgbClr val="002060"/>
                </a:solidFill>
                <a:latin typeface="+mj-lt"/>
                <a:ea typeface="+mj-ea"/>
                <a:cs typeface="+mj-cs"/>
                <a:sym typeface="Helvetica"/>
              </a:defRPr>
            </a:lvl1pPr>
          </a:lstStyle>
          <a:p>
            <a:endParaRPr/>
          </a:p>
        </p:txBody>
      </p:sp>
      <p:sp>
        <p:nvSpPr>
          <p:cNvPr id="129" name="Прямокутник">
            <a:extLst>
              <a:ext uri="{FF2B5EF4-FFF2-40B4-BE49-F238E27FC236}">
                <a16:creationId xmlns:a16="http://schemas.microsoft.com/office/drawing/2014/main" id="{C737420F-B2F1-999A-01B1-A2431F786BE4}"/>
              </a:ext>
            </a:extLst>
          </p:cNvPr>
          <p:cNvSpPr/>
          <p:nvPr/>
        </p:nvSpPr>
        <p:spPr>
          <a:xfrm>
            <a:off x="-7829" y="621057"/>
            <a:ext cx="7761103" cy="29864"/>
          </a:xfrm>
          <a:prstGeom prst="rect">
            <a:avLst/>
          </a:prstGeom>
          <a:solidFill>
            <a:srgbClr val="DD9D3D"/>
          </a:solidFill>
          <a:ln w="12700">
            <a:miter lim="400000"/>
          </a:ln>
        </p:spPr>
        <p:txBody>
          <a:bodyPr lIns="45719" rIns="45719" anchor="ctr"/>
          <a:lstStyle/>
          <a:p>
            <a:endParaRPr/>
          </a:p>
        </p:txBody>
      </p:sp>
      <p:sp>
        <p:nvSpPr>
          <p:cNvPr id="130" name="ОСНОВНИЙ МЕСЕДЖ">
            <a:extLst>
              <a:ext uri="{FF2B5EF4-FFF2-40B4-BE49-F238E27FC236}">
                <a16:creationId xmlns:a16="http://schemas.microsoft.com/office/drawing/2014/main" id="{864FB4C2-ECC3-92AD-573E-D7E36E7A53E4}"/>
              </a:ext>
            </a:extLst>
          </p:cNvPr>
          <p:cNvSpPr txBox="1"/>
          <p:nvPr/>
        </p:nvSpPr>
        <p:spPr>
          <a:xfrm>
            <a:off x="750096" y="1532802"/>
            <a:ext cx="10707285" cy="15544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defTabSz="711200">
              <a:lnSpc>
                <a:spcPct val="110000"/>
              </a:lnSpc>
              <a:spcBef>
                <a:spcPts val="600"/>
              </a:spcBef>
              <a:defRPr sz="1600" b="1">
                <a:solidFill>
                  <a:srgbClr val="FFFFFF"/>
                </a:solidFill>
                <a:latin typeface="+mj-lt"/>
                <a:ea typeface="+mj-ea"/>
                <a:cs typeface="+mj-cs"/>
                <a:sym typeface="Helvetica"/>
              </a:defRPr>
            </a:lvl1pPr>
          </a:lstStyle>
          <a:p>
            <a:pPr algn="ctr"/>
            <a:r>
              <a:rPr lang="ru-RU" sz="2800" dirty="0"/>
              <a:t>Процедура </a:t>
            </a:r>
            <a:r>
              <a:rPr lang="ru-RU" sz="2800" dirty="0" err="1"/>
              <a:t>внесення</a:t>
            </a:r>
            <a:r>
              <a:rPr lang="ru-RU" sz="2800" dirty="0"/>
              <a:t> </a:t>
            </a:r>
            <a:r>
              <a:rPr lang="ru-RU" sz="2800" dirty="0" err="1"/>
              <a:t>змін</a:t>
            </a:r>
            <a:r>
              <a:rPr lang="ru-RU" sz="2800" dirty="0"/>
              <a:t> до </a:t>
            </a:r>
            <a:r>
              <a:rPr lang="ru-RU" sz="2800" dirty="0" err="1"/>
              <a:t>кошторису</a:t>
            </a:r>
            <a:r>
              <a:rPr lang="ru-RU" sz="2800" dirty="0"/>
              <a:t> </a:t>
            </a:r>
            <a:r>
              <a:rPr lang="ru-RU" sz="2800" dirty="0">
                <a:solidFill>
                  <a:srgbClr val="002060"/>
                </a:solidFill>
              </a:rPr>
              <a:t>без </a:t>
            </a:r>
            <a:r>
              <a:rPr lang="ru-RU" sz="2800" dirty="0" err="1">
                <a:solidFill>
                  <a:srgbClr val="002060"/>
                </a:solidFill>
              </a:rPr>
              <a:t>укладання</a:t>
            </a:r>
            <a:r>
              <a:rPr lang="ru-RU" sz="2800" dirty="0">
                <a:solidFill>
                  <a:srgbClr val="002060"/>
                </a:solidFill>
              </a:rPr>
              <a:t> </a:t>
            </a:r>
            <a:r>
              <a:rPr lang="ru-RU" sz="2800" dirty="0" err="1">
                <a:solidFill>
                  <a:srgbClr val="002060"/>
                </a:solidFill>
              </a:rPr>
              <a:t>додаткової</a:t>
            </a:r>
            <a:r>
              <a:rPr lang="ru-RU" sz="2800" dirty="0">
                <a:solidFill>
                  <a:srgbClr val="002060"/>
                </a:solidFill>
              </a:rPr>
              <a:t> угоди:</a:t>
            </a:r>
          </a:p>
          <a:p>
            <a:pPr algn="ctr"/>
            <a:endParaRPr sz="2800" dirty="0"/>
          </a:p>
        </p:txBody>
      </p:sp>
      <p:sp>
        <p:nvSpPr>
          <p:cNvPr id="10" name="Прямокутник 9">
            <a:extLst>
              <a:ext uri="{FF2B5EF4-FFF2-40B4-BE49-F238E27FC236}">
                <a16:creationId xmlns:a16="http://schemas.microsoft.com/office/drawing/2014/main" id="{C575E147-100E-3A24-9E91-2BDFCAC95842}"/>
              </a:ext>
            </a:extLst>
          </p:cNvPr>
          <p:cNvSpPr/>
          <p:nvPr/>
        </p:nvSpPr>
        <p:spPr>
          <a:xfrm>
            <a:off x="745791" y="6196308"/>
            <a:ext cx="10700238" cy="307777"/>
          </a:xfrm>
          <a:prstGeom prst="rect">
            <a:avLst/>
          </a:prstGeom>
        </p:spPr>
        <p:txBody>
          <a:bodyPr wrap="square">
            <a:spAutoFit/>
          </a:bodyPr>
          <a:lstStyle/>
          <a:p>
            <a:endParaRPr lang="uk-UA" dirty="0"/>
          </a:p>
        </p:txBody>
      </p:sp>
      <p:sp>
        <p:nvSpPr>
          <p:cNvPr id="6" name="Лінія">
            <a:extLst>
              <a:ext uri="{FF2B5EF4-FFF2-40B4-BE49-F238E27FC236}">
                <a16:creationId xmlns:a16="http://schemas.microsoft.com/office/drawing/2014/main" id="{13CB7802-1636-1B57-A5BB-EA5C65E48CF7}"/>
              </a:ext>
            </a:extLst>
          </p:cNvPr>
          <p:cNvSpPr/>
          <p:nvPr/>
        </p:nvSpPr>
        <p:spPr>
          <a:xfrm flipV="1">
            <a:off x="10572756" y="2919468"/>
            <a:ext cx="9526" cy="900477"/>
          </a:xfrm>
          <a:prstGeom prst="line">
            <a:avLst/>
          </a:prstGeom>
          <a:ln w="12700">
            <a:solidFill>
              <a:srgbClr val="FFFFFF"/>
            </a:solidFill>
          </a:ln>
        </p:spPr>
        <p:txBody>
          <a:bodyPr lIns="45719" rIns="45719"/>
          <a:lstStyle/>
          <a:p>
            <a:endParaRPr dirty="0"/>
          </a:p>
        </p:txBody>
      </p:sp>
      <p:sp>
        <p:nvSpPr>
          <p:cNvPr id="8" name="Лінія">
            <a:extLst>
              <a:ext uri="{FF2B5EF4-FFF2-40B4-BE49-F238E27FC236}">
                <a16:creationId xmlns:a16="http://schemas.microsoft.com/office/drawing/2014/main" id="{009FF95E-D406-AA68-911B-26992D2D80AC}"/>
              </a:ext>
            </a:extLst>
          </p:cNvPr>
          <p:cNvSpPr/>
          <p:nvPr/>
        </p:nvSpPr>
        <p:spPr>
          <a:xfrm>
            <a:off x="8205688" y="4495711"/>
            <a:ext cx="654174" cy="1"/>
          </a:xfrm>
          <a:prstGeom prst="line">
            <a:avLst/>
          </a:prstGeom>
          <a:ln w="12700">
            <a:solidFill>
              <a:srgbClr val="FFFFFF"/>
            </a:solidFill>
          </a:ln>
        </p:spPr>
        <p:txBody>
          <a:bodyPr lIns="45719" rIns="45719"/>
          <a:lstStyle/>
          <a:p>
            <a:endParaRPr/>
          </a:p>
        </p:txBody>
      </p:sp>
      <p:sp>
        <p:nvSpPr>
          <p:cNvPr id="11" name="Лінія">
            <a:extLst>
              <a:ext uri="{FF2B5EF4-FFF2-40B4-BE49-F238E27FC236}">
                <a16:creationId xmlns:a16="http://schemas.microsoft.com/office/drawing/2014/main" id="{0D203C46-E5F2-8B62-FBE6-5B0475284E25}"/>
              </a:ext>
            </a:extLst>
          </p:cNvPr>
          <p:cNvSpPr/>
          <p:nvPr/>
        </p:nvSpPr>
        <p:spPr>
          <a:xfrm>
            <a:off x="8537624" y="6424904"/>
            <a:ext cx="654174" cy="1"/>
          </a:xfrm>
          <a:prstGeom prst="line">
            <a:avLst/>
          </a:prstGeom>
          <a:ln w="12700">
            <a:solidFill>
              <a:srgbClr val="FFFFFF"/>
            </a:solidFill>
          </a:ln>
        </p:spPr>
        <p:txBody>
          <a:bodyPr lIns="45719" rIns="45719"/>
          <a:lstStyle/>
          <a:p>
            <a:endParaRPr/>
          </a:p>
        </p:txBody>
      </p:sp>
      <p:sp>
        <p:nvSpPr>
          <p:cNvPr id="12" name="Лінія">
            <a:extLst>
              <a:ext uri="{FF2B5EF4-FFF2-40B4-BE49-F238E27FC236}">
                <a16:creationId xmlns:a16="http://schemas.microsoft.com/office/drawing/2014/main" id="{C696998C-6E7E-51CC-98BD-E96AA88839A2}"/>
              </a:ext>
            </a:extLst>
          </p:cNvPr>
          <p:cNvSpPr/>
          <p:nvPr/>
        </p:nvSpPr>
        <p:spPr>
          <a:xfrm flipV="1">
            <a:off x="8362956" y="3819945"/>
            <a:ext cx="9526" cy="900477"/>
          </a:xfrm>
          <a:prstGeom prst="line">
            <a:avLst/>
          </a:prstGeom>
          <a:ln w="12700">
            <a:solidFill>
              <a:srgbClr val="FFFFFF"/>
            </a:solidFill>
          </a:ln>
        </p:spPr>
        <p:txBody>
          <a:bodyPr lIns="45719" rIns="45719"/>
          <a:lstStyle/>
          <a:p>
            <a:endParaRPr dirty="0"/>
          </a:p>
        </p:txBody>
      </p:sp>
      <p:sp>
        <p:nvSpPr>
          <p:cNvPr id="13" name="Лінія">
            <a:extLst>
              <a:ext uri="{FF2B5EF4-FFF2-40B4-BE49-F238E27FC236}">
                <a16:creationId xmlns:a16="http://schemas.microsoft.com/office/drawing/2014/main" id="{B5A34775-8D80-AB62-0D89-2CF2E698C6F9}"/>
              </a:ext>
            </a:extLst>
          </p:cNvPr>
          <p:cNvSpPr/>
          <p:nvPr/>
        </p:nvSpPr>
        <p:spPr>
          <a:xfrm flipV="1">
            <a:off x="8686806" y="5885539"/>
            <a:ext cx="9526" cy="900477"/>
          </a:xfrm>
          <a:prstGeom prst="line">
            <a:avLst/>
          </a:prstGeom>
          <a:ln w="12700">
            <a:solidFill>
              <a:srgbClr val="FFFFFF"/>
            </a:solidFill>
          </a:ln>
        </p:spPr>
        <p:txBody>
          <a:bodyPr lIns="45719" rIns="45719"/>
          <a:lstStyle/>
          <a:p>
            <a:endParaRPr dirty="0"/>
          </a:p>
        </p:txBody>
      </p:sp>
      <p:sp>
        <p:nvSpPr>
          <p:cNvPr id="14" name="Лінія">
            <a:extLst>
              <a:ext uri="{FF2B5EF4-FFF2-40B4-BE49-F238E27FC236}">
                <a16:creationId xmlns:a16="http://schemas.microsoft.com/office/drawing/2014/main" id="{937E9A04-B86A-F326-B06F-AF799267D040}"/>
              </a:ext>
            </a:extLst>
          </p:cNvPr>
          <p:cNvSpPr/>
          <p:nvPr/>
        </p:nvSpPr>
        <p:spPr>
          <a:xfrm>
            <a:off x="10151954" y="3429000"/>
            <a:ext cx="654174" cy="1"/>
          </a:xfrm>
          <a:prstGeom prst="line">
            <a:avLst/>
          </a:prstGeom>
          <a:ln w="12700">
            <a:solidFill>
              <a:srgbClr val="FFFFFF"/>
            </a:solidFill>
          </a:ln>
        </p:spPr>
        <p:txBody>
          <a:bodyPr lIns="45719" rIns="45719"/>
          <a:lstStyle/>
          <a:p>
            <a:endParaRPr/>
          </a:p>
        </p:txBody>
      </p:sp>
      <p:pic>
        <p:nvPicPr>
          <p:cNvPr id="16" name="pasted-movie.png">
            <a:extLst>
              <a:ext uri="{FF2B5EF4-FFF2-40B4-BE49-F238E27FC236}">
                <a16:creationId xmlns:a16="http://schemas.microsoft.com/office/drawing/2014/main" id="{4450AC93-310B-A9E9-5481-A321AE327835}"/>
              </a:ext>
            </a:extLst>
          </p:cNvPr>
          <p:cNvPicPr>
            <a:picLocks noChangeAspect="1"/>
          </p:cNvPicPr>
          <p:nvPr/>
        </p:nvPicPr>
        <p:blipFill>
          <a:blip r:embed="rId3">
            <a:extLst>
              <a:ext uri="{28A0092B-C50C-407E-A947-70E740481C1C}">
                <a14:useLocalDpi xmlns:a14="http://schemas.microsoft.com/office/drawing/2010/main" val="0"/>
              </a:ext>
            </a:extLst>
          </a:blip>
          <a:srcRect l="9876" r="9876"/>
          <a:stretch/>
        </p:blipFill>
        <p:spPr>
          <a:xfrm>
            <a:off x="7099100" y="3103983"/>
            <a:ext cx="4248150" cy="3557965"/>
          </a:xfrm>
          <a:custGeom>
            <a:avLst/>
            <a:gdLst/>
            <a:ahLst/>
            <a:cxnLst>
              <a:cxn ang="0">
                <a:pos x="wd2" y="hd2"/>
              </a:cxn>
              <a:cxn ang="5400000">
                <a:pos x="wd2" y="hd2"/>
              </a:cxn>
              <a:cxn ang="10800000">
                <a:pos x="wd2" y="hd2"/>
              </a:cxn>
              <a:cxn ang="16200000">
                <a:pos x="wd2" y="hd2"/>
              </a:cxn>
            </a:cxnLst>
            <a:rect l="0" t="0" r="r" b="b"/>
            <a:pathLst>
              <a:path w="21600" h="21600" extrusionOk="0">
                <a:moveTo>
                  <a:pt x="2195" y="0"/>
                </a:moveTo>
                <a:lnTo>
                  <a:pt x="1569" y="3"/>
                </a:lnTo>
                <a:lnTo>
                  <a:pt x="1476" y="95"/>
                </a:lnTo>
                <a:lnTo>
                  <a:pt x="1476" y="9323"/>
                </a:lnTo>
                <a:lnTo>
                  <a:pt x="0" y="9323"/>
                </a:lnTo>
                <a:lnTo>
                  <a:pt x="0" y="20171"/>
                </a:lnTo>
                <a:lnTo>
                  <a:pt x="4214" y="20171"/>
                </a:lnTo>
                <a:lnTo>
                  <a:pt x="4214" y="21600"/>
                </a:lnTo>
                <a:lnTo>
                  <a:pt x="21600" y="21600"/>
                </a:lnTo>
                <a:lnTo>
                  <a:pt x="21600" y="14043"/>
                </a:lnTo>
                <a:lnTo>
                  <a:pt x="21600" y="3494"/>
                </a:lnTo>
                <a:lnTo>
                  <a:pt x="19560" y="3494"/>
                </a:lnTo>
                <a:lnTo>
                  <a:pt x="19560" y="0"/>
                </a:lnTo>
                <a:lnTo>
                  <a:pt x="2195" y="0"/>
                </a:lnTo>
                <a:close/>
              </a:path>
            </a:pathLst>
          </a:custGeom>
          <a:ln w="12700">
            <a:miter lim="400000"/>
          </a:ln>
        </p:spPr>
      </p:pic>
      <p:sp>
        <p:nvSpPr>
          <p:cNvPr id="17" name="Лінія">
            <a:extLst>
              <a:ext uri="{FF2B5EF4-FFF2-40B4-BE49-F238E27FC236}">
                <a16:creationId xmlns:a16="http://schemas.microsoft.com/office/drawing/2014/main" id="{E008B5FF-4E70-D6DF-AF37-DC0AFA0E4B90}"/>
              </a:ext>
            </a:extLst>
          </p:cNvPr>
          <p:cNvSpPr/>
          <p:nvPr/>
        </p:nvSpPr>
        <p:spPr>
          <a:xfrm>
            <a:off x="7099100" y="4640203"/>
            <a:ext cx="654174" cy="1"/>
          </a:xfrm>
          <a:prstGeom prst="line">
            <a:avLst/>
          </a:prstGeom>
          <a:ln w="12700">
            <a:solidFill>
              <a:srgbClr val="FFFFFF"/>
            </a:solidFill>
          </a:ln>
        </p:spPr>
        <p:txBody>
          <a:bodyPr lIns="45719" rIns="45719"/>
          <a:lstStyle/>
          <a:p>
            <a:endParaRPr/>
          </a:p>
        </p:txBody>
      </p:sp>
      <p:sp>
        <p:nvSpPr>
          <p:cNvPr id="18" name="Лінія">
            <a:extLst>
              <a:ext uri="{FF2B5EF4-FFF2-40B4-BE49-F238E27FC236}">
                <a16:creationId xmlns:a16="http://schemas.microsoft.com/office/drawing/2014/main" id="{2D5143CF-45FA-AEE3-D94A-2A76B6857777}"/>
              </a:ext>
            </a:extLst>
          </p:cNvPr>
          <p:cNvSpPr/>
          <p:nvPr/>
        </p:nvSpPr>
        <p:spPr>
          <a:xfrm>
            <a:off x="10479041" y="3666102"/>
            <a:ext cx="654174" cy="1"/>
          </a:xfrm>
          <a:prstGeom prst="line">
            <a:avLst/>
          </a:prstGeom>
          <a:ln w="12700">
            <a:solidFill>
              <a:srgbClr val="FFFFFF"/>
            </a:solidFill>
          </a:ln>
        </p:spPr>
        <p:txBody>
          <a:bodyPr lIns="45719" rIns="45719"/>
          <a:lstStyle/>
          <a:p>
            <a:endParaRPr/>
          </a:p>
        </p:txBody>
      </p:sp>
      <p:sp>
        <p:nvSpPr>
          <p:cNvPr id="19" name="Лінія">
            <a:extLst>
              <a:ext uri="{FF2B5EF4-FFF2-40B4-BE49-F238E27FC236}">
                <a16:creationId xmlns:a16="http://schemas.microsoft.com/office/drawing/2014/main" id="{7A28A392-7C30-13C8-1000-C0A3CEABC7BF}"/>
              </a:ext>
            </a:extLst>
          </p:cNvPr>
          <p:cNvSpPr/>
          <p:nvPr/>
        </p:nvSpPr>
        <p:spPr>
          <a:xfrm>
            <a:off x="7630954" y="6434720"/>
            <a:ext cx="654174" cy="1"/>
          </a:xfrm>
          <a:prstGeom prst="line">
            <a:avLst/>
          </a:prstGeom>
          <a:ln w="12700">
            <a:solidFill>
              <a:srgbClr val="FFFFFF"/>
            </a:solidFill>
          </a:ln>
        </p:spPr>
        <p:txBody>
          <a:bodyPr lIns="45719" rIns="45719"/>
          <a:lstStyle/>
          <a:p>
            <a:endParaRPr/>
          </a:p>
        </p:txBody>
      </p:sp>
      <p:sp>
        <p:nvSpPr>
          <p:cNvPr id="20" name="Лінія">
            <a:extLst>
              <a:ext uri="{FF2B5EF4-FFF2-40B4-BE49-F238E27FC236}">
                <a16:creationId xmlns:a16="http://schemas.microsoft.com/office/drawing/2014/main" id="{06A6E258-2424-4CC7-1F95-836A76D39720}"/>
              </a:ext>
            </a:extLst>
          </p:cNvPr>
          <p:cNvSpPr/>
          <p:nvPr/>
        </p:nvSpPr>
        <p:spPr>
          <a:xfrm flipV="1">
            <a:off x="7919853" y="5822039"/>
            <a:ext cx="9526" cy="900477"/>
          </a:xfrm>
          <a:prstGeom prst="line">
            <a:avLst/>
          </a:prstGeom>
          <a:ln w="12700">
            <a:solidFill>
              <a:srgbClr val="FFFFFF"/>
            </a:solidFill>
          </a:ln>
        </p:spPr>
        <p:txBody>
          <a:bodyPr lIns="45719" rIns="45719"/>
          <a:lstStyle/>
          <a:p>
            <a:endParaRPr dirty="0"/>
          </a:p>
        </p:txBody>
      </p:sp>
      <p:sp>
        <p:nvSpPr>
          <p:cNvPr id="21" name="Лінія">
            <a:extLst>
              <a:ext uri="{FF2B5EF4-FFF2-40B4-BE49-F238E27FC236}">
                <a16:creationId xmlns:a16="http://schemas.microsoft.com/office/drawing/2014/main" id="{3362312C-E9F2-8F2D-AA64-EEB31031829D}"/>
              </a:ext>
            </a:extLst>
          </p:cNvPr>
          <p:cNvSpPr/>
          <p:nvPr/>
        </p:nvSpPr>
        <p:spPr>
          <a:xfrm flipV="1">
            <a:off x="10948989" y="3250051"/>
            <a:ext cx="9526" cy="900477"/>
          </a:xfrm>
          <a:prstGeom prst="line">
            <a:avLst/>
          </a:prstGeom>
          <a:ln w="12700">
            <a:solidFill>
              <a:srgbClr val="FFFFFF"/>
            </a:solidFill>
          </a:ln>
        </p:spPr>
        <p:txBody>
          <a:bodyPr lIns="45719" rIns="45719"/>
          <a:lstStyle/>
          <a:p>
            <a:endParaRPr dirty="0"/>
          </a:p>
        </p:txBody>
      </p:sp>
      <p:sp>
        <p:nvSpPr>
          <p:cNvPr id="22" name="Лінія">
            <a:extLst>
              <a:ext uri="{FF2B5EF4-FFF2-40B4-BE49-F238E27FC236}">
                <a16:creationId xmlns:a16="http://schemas.microsoft.com/office/drawing/2014/main" id="{6F159D14-D4A1-204D-8AA1-CB30C7DE1953}"/>
              </a:ext>
            </a:extLst>
          </p:cNvPr>
          <p:cNvSpPr/>
          <p:nvPr/>
        </p:nvSpPr>
        <p:spPr>
          <a:xfrm flipV="1">
            <a:off x="7368278" y="4230393"/>
            <a:ext cx="9526" cy="900477"/>
          </a:xfrm>
          <a:prstGeom prst="line">
            <a:avLst/>
          </a:prstGeom>
          <a:ln w="12700">
            <a:solidFill>
              <a:srgbClr val="FFFFFF"/>
            </a:solidFill>
          </a:ln>
        </p:spPr>
        <p:txBody>
          <a:bodyPr lIns="45719" rIns="45719"/>
          <a:lstStyle/>
          <a:p>
            <a:endParaRPr dirty="0"/>
          </a:p>
        </p:txBody>
      </p:sp>
      <p:sp>
        <p:nvSpPr>
          <p:cNvPr id="7" name="TextBox 6">
            <a:extLst>
              <a:ext uri="{FF2B5EF4-FFF2-40B4-BE49-F238E27FC236}">
                <a16:creationId xmlns:a16="http://schemas.microsoft.com/office/drawing/2014/main" id="{F7805E43-3070-8F31-66B1-DA9CE62F0DB4}"/>
              </a:ext>
            </a:extLst>
          </p:cNvPr>
          <p:cNvSpPr txBox="1"/>
          <p:nvPr/>
        </p:nvSpPr>
        <p:spPr>
          <a:xfrm>
            <a:off x="198412" y="3103983"/>
            <a:ext cx="5936760" cy="35394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uk-UA" b="1" dirty="0">
                <a:solidFill>
                  <a:srgbClr val="002060"/>
                </a:solidFill>
              </a:rPr>
              <a:t>Допустимі зміни кошторису не можуть перевищувати 20% від суми конкретного розділу в межах якого здійснюється перерозподіл між статтями. Перерозподіл коштів дозволяється виключно в межах видатків на кожен окремий розділ кошторису.</a:t>
            </a:r>
          </a:p>
          <a:p>
            <a:r>
              <a:rPr lang="uk-UA" b="1" dirty="0">
                <a:solidFill>
                  <a:srgbClr val="002060"/>
                </a:solidFill>
              </a:rPr>
              <a:t>Робоча група розглядає відповідний пакет документів і приймає рішення щодо його погодження або повернення на доопрацювання, про що Фонд письмово повідомляє Отримувача та Адміністратора.</a:t>
            </a:r>
          </a:p>
          <a:p>
            <a:r>
              <a:rPr lang="uk-UA" b="1" dirty="0">
                <a:solidFill>
                  <a:srgbClr val="002060"/>
                </a:solidFill>
              </a:rPr>
              <a:t>У разі погодження змін до кошторису, які не потребують внесення змін до Договору, Фонд готує та надсилає електронною поштою лист погодження щодо зміни кошторису Отримувачу малого гранту та Адміністратору. Після отримання цього листа Отримувач має право здійснювати виплати у межах зміненого кошторису.</a:t>
            </a:r>
          </a:p>
          <a:p>
            <a:endParaRPr lang="uk-UA" b="1" dirty="0">
              <a:solidFill>
                <a:srgbClr val="002060"/>
              </a:solidFill>
              <a:latin typeface="+mj-lt"/>
            </a:endParaRPr>
          </a:p>
        </p:txBody>
      </p:sp>
    </p:spTree>
    <p:extLst>
      <p:ext uri="{BB962C8B-B14F-4D97-AF65-F5344CB8AC3E}">
        <p14:creationId xmlns:p14="http://schemas.microsoft.com/office/powerpoint/2010/main" val="1509285582"/>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push dir="u"/>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78FC5-0DFE-FE16-792C-5B088619EF62}"/>
            </a:ext>
          </a:extLst>
        </p:cNvPr>
        <p:cNvGrpSpPr/>
        <p:nvPr/>
      </p:nvGrpSpPr>
      <p:grpSpPr>
        <a:xfrm>
          <a:off x="0" y="0"/>
          <a:ext cx="0" cy="0"/>
          <a:chOff x="0" y="0"/>
          <a:chExt cx="0" cy="0"/>
        </a:xfrm>
      </p:grpSpPr>
      <p:pic>
        <p:nvPicPr>
          <p:cNvPr id="127" name="pasted-image.pdf" descr="pasted-image.pdf">
            <a:extLst>
              <a:ext uri="{FF2B5EF4-FFF2-40B4-BE49-F238E27FC236}">
                <a16:creationId xmlns:a16="http://schemas.microsoft.com/office/drawing/2014/main" id="{268F536C-F77F-286A-2EEF-DECB1BE2C0F5}"/>
              </a:ext>
            </a:extLst>
          </p:cNvPr>
          <p:cNvPicPr>
            <a:picLocks noChangeAspect="1"/>
          </p:cNvPicPr>
          <p:nvPr/>
        </p:nvPicPr>
        <p:blipFill>
          <a:blip r:embed="rId3"/>
          <a:stretch>
            <a:fillRect/>
          </a:stretch>
        </p:blipFill>
        <p:spPr>
          <a:xfrm>
            <a:off x="10939944" y="352756"/>
            <a:ext cx="869914" cy="936983"/>
          </a:xfrm>
          <a:prstGeom prst="rect">
            <a:avLst/>
          </a:prstGeom>
          <a:ln w="12700">
            <a:miter lim="400000"/>
          </a:ln>
        </p:spPr>
      </p:pic>
      <p:sp>
        <p:nvSpPr>
          <p:cNvPr id="128" name="ЗАГОЛОВОК СЛАЙДУ">
            <a:extLst>
              <a:ext uri="{FF2B5EF4-FFF2-40B4-BE49-F238E27FC236}">
                <a16:creationId xmlns:a16="http://schemas.microsoft.com/office/drawing/2014/main" id="{0F6916B9-4421-60E0-5D8E-9AAB8A7956F3}"/>
              </a:ext>
            </a:extLst>
          </p:cNvPr>
          <p:cNvSpPr txBox="1"/>
          <p:nvPr/>
        </p:nvSpPr>
        <p:spPr>
          <a:xfrm>
            <a:off x="417295" y="527877"/>
            <a:ext cx="92396" cy="53553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45719" rIns="45719">
            <a:spAutoFit/>
          </a:bodyPr>
          <a:lstStyle>
            <a:lvl1pPr>
              <a:lnSpc>
                <a:spcPct val="90000"/>
              </a:lnSpc>
              <a:defRPr sz="3200" b="1">
                <a:solidFill>
                  <a:srgbClr val="002060"/>
                </a:solidFill>
                <a:latin typeface="+mj-lt"/>
                <a:ea typeface="+mj-ea"/>
                <a:cs typeface="+mj-cs"/>
                <a:sym typeface="Helvetica"/>
              </a:defRPr>
            </a:lvl1pPr>
          </a:lstStyle>
          <a:p>
            <a:endParaRPr/>
          </a:p>
        </p:txBody>
      </p:sp>
      <p:sp>
        <p:nvSpPr>
          <p:cNvPr id="129" name="Прямокутник">
            <a:extLst>
              <a:ext uri="{FF2B5EF4-FFF2-40B4-BE49-F238E27FC236}">
                <a16:creationId xmlns:a16="http://schemas.microsoft.com/office/drawing/2014/main" id="{CC6BA460-D59D-399A-7DE4-2A4F18BE82FD}"/>
              </a:ext>
            </a:extLst>
          </p:cNvPr>
          <p:cNvSpPr/>
          <p:nvPr/>
        </p:nvSpPr>
        <p:spPr>
          <a:xfrm>
            <a:off x="0" y="765778"/>
            <a:ext cx="7761103" cy="29864"/>
          </a:xfrm>
          <a:prstGeom prst="rect">
            <a:avLst/>
          </a:prstGeom>
          <a:solidFill>
            <a:srgbClr val="DD9D3D"/>
          </a:solidFill>
          <a:ln w="12700">
            <a:miter lim="400000"/>
          </a:ln>
        </p:spPr>
        <p:txBody>
          <a:bodyPr lIns="45719" rIns="45719" anchor="ctr"/>
          <a:lstStyle/>
          <a:p>
            <a:endParaRPr/>
          </a:p>
        </p:txBody>
      </p:sp>
      <p:sp>
        <p:nvSpPr>
          <p:cNvPr id="131" name="ТЕКСТ…">
            <a:extLst>
              <a:ext uri="{FF2B5EF4-FFF2-40B4-BE49-F238E27FC236}">
                <a16:creationId xmlns:a16="http://schemas.microsoft.com/office/drawing/2014/main" id="{89DAC6F2-A568-3660-1BE0-CBC8C1B7E894}"/>
              </a:ext>
            </a:extLst>
          </p:cNvPr>
          <p:cNvSpPr txBox="1"/>
          <p:nvPr/>
        </p:nvSpPr>
        <p:spPr>
          <a:xfrm>
            <a:off x="509691" y="3269477"/>
            <a:ext cx="11300167" cy="330686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rIns="45719">
            <a:spAutoFit/>
          </a:bodyPr>
          <a:lstStyle/>
          <a:p>
            <a:r>
              <a:rPr lang="ru-RU" sz="1600" b="1" dirty="0" err="1">
                <a:solidFill>
                  <a:srgbClr val="002060"/>
                </a:solidFill>
                <a:latin typeface="+mj-lt"/>
              </a:rPr>
              <a:t>Отримувач</a:t>
            </a:r>
            <a:r>
              <a:rPr lang="ru-RU" sz="1600" b="1" dirty="0">
                <a:solidFill>
                  <a:srgbClr val="002060"/>
                </a:solidFill>
                <a:latin typeface="+mj-lt"/>
              </a:rPr>
              <a:t> малого гранту </a:t>
            </a:r>
            <a:r>
              <a:rPr lang="ru-RU" sz="1600" b="1" dirty="0" err="1">
                <a:solidFill>
                  <a:srgbClr val="002060"/>
                </a:solidFill>
                <a:latin typeface="+mj-lt"/>
              </a:rPr>
              <a:t>готує</a:t>
            </a:r>
            <a:r>
              <a:rPr lang="ru-RU" sz="1600" b="1" dirty="0">
                <a:solidFill>
                  <a:srgbClr val="002060"/>
                </a:solidFill>
                <a:latin typeface="+mj-lt"/>
              </a:rPr>
              <a:t> на бланку </a:t>
            </a:r>
            <a:r>
              <a:rPr lang="ru-RU" sz="1600" b="1" dirty="0" err="1">
                <a:solidFill>
                  <a:srgbClr val="002060"/>
                </a:solidFill>
                <a:latin typeface="+mj-lt"/>
              </a:rPr>
              <a:t>організації</a:t>
            </a:r>
            <a:r>
              <a:rPr lang="ru-RU" sz="1600" b="1" dirty="0">
                <a:solidFill>
                  <a:srgbClr val="002060"/>
                </a:solidFill>
                <a:latin typeface="+mj-lt"/>
              </a:rPr>
              <a:t> лист-запит з </a:t>
            </a:r>
            <a:r>
              <a:rPr lang="ru-RU" sz="1600" b="1" dirty="0" err="1">
                <a:solidFill>
                  <a:srgbClr val="002060"/>
                </a:solidFill>
                <a:latin typeface="+mj-lt"/>
              </a:rPr>
              <a:t>обґрунтуванням</a:t>
            </a:r>
            <a:r>
              <a:rPr lang="ru-RU" sz="1600" b="1" dirty="0">
                <a:solidFill>
                  <a:srgbClr val="002060"/>
                </a:solidFill>
                <a:latin typeface="+mj-lt"/>
              </a:rPr>
              <a:t> </a:t>
            </a:r>
            <a:r>
              <a:rPr lang="ru-RU" sz="1600" b="1" dirty="0" err="1">
                <a:solidFill>
                  <a:srgbClr val="002060"/>
                </a:solidFill>
                <a:latin typeface="+mj-lt"/>
              </a:rPr>
              <a:t>підстав</a:t>
            </a:r>
            <a:r>
              <a:rPr lang="ru-RU" sz="1600" b="1" dirty="0">
                <a:solidFill>
                  <a:srgbClr val="002060"/>
                </a:solidFill>
                <a:latin typeface="+mj-lt"/>
              </a:rPr>
              <a:t> для </a:t>
            </a:r>
            <a:r>
              <a:rPr lang="ru-RU" sz="1600" b="1" dirty="0" err="1">
                <a:solidFill>
                  <a:srgbClr val="002060"/>
                </a:solidFill>
                <a:latin typeface="+mj-lt"/>
              </a:rPr>
              <a:t>внесення</a:t>
            </a:r>
            <a:r>
              <a:rPr lang="ru-RU" sz="1600" b="1" dirty="0">
                <a:solidFill>
                  <a:srgbClr val="002060"/>
                </a:solidFill>
                <a:latin typeface="+mj-lt"/>
              </a:rPr>
              <a:t> </a:t>
            </a:r>
            <a:r>
              <a:rPr lang="ru-RU" sz="1600" b="1" dirty="0" err="1">
                <a:solidFill>
                  <a:srgbClr val="002060"/>
                </a:solidFill>
                <a:latin typeface="+mj-lt"/>
              </a:rPr>
              <a:t>змін</a:t>
            </a:r>
            <a:r>
              <a:rPr lang="ru-RU" sz="1600" b="1" dirty="0">
                <a:solidFill>
                  <a:srgbClr val="002060"/>
                </a:solidFill>
                <a:latin typeface="+mj-lt"/>
              </a:rPr>
              <a:t> до </a:t>
            </a:r>
            <a:r>
              <a:rPr lang="ru-RU" sz="1600" b="1" dirty="0" err="1">
                <a:solidFill>
                  <a:srgbClr val="002060"/>
                </a:solidFill>
                <a:latin typeface="+mj-lt"/>
              </a:rPr>
              <a:t>кошторису</a:t>
            </a:r>
            <a:r>
              <a:rPr lang="ru-RU" sz="1600" b="1" dirty="0">
                <a:solidFill>
                  <a:srgbClr val="002060"/>
                </a:solidFill>
                <a:latin typeface="+mj-lt"/>
              </a:rPr>
              <a:t> та </a:t>
            </a:r>
            <a:r>
              <a:rPr lang="ru-RU" sz="1600" b="1" dirty="0" err="1">
                <a:solidFill>
                  <a:srgbClr val="002060"/>
                </a:solidFill>
                <a:latin typeface="+mj-lt"/>
              </a:rPr>
              <a:t>надсилає</a:t>
            </a:r>
            <a:r>
              <a:rPr lang="ru-RU" sz="1600" b="1" dirty="0">
                <a:solidFill>
                  <a:srgbClr val="002060"/>
                </a:solidFill>
                <a:latin typeface="+mj-lt"/>
              </a:rPr>
              <a:t> </a:t>
            </a:r>
            <a:r>
              <a:rPr lang="ru-RU" sz="1600" b="1" dirty="0" err="1">
                <a:solidFill>
                  <a:srgbClr val="002060"/>
                </a:solidFill>
                <a:latin typeface="+mj-lt"/>
              </a:rPr>
              <a:t>його</a:t>
            </a:r>
            <a:r>
              <a:rPr lang="ru-RU" sz="1600" b="1" dirty="0">
                <a:solidFill>
                  <a:srgbClr val="002060"/>
                </a:solidFill>
                <a:latin typeface="+mj-lt"/>
              </a:rPr>
              <a:t> не </a:t>
            </a:r>
            <a:r>
              <a:rPr lang="ru-RU" sz="1600" b="1" dirty="0" err="1">
                <a:solidFill>
                  <a:srgbClr val="002060"/>
                </a:solidFill>
                <a:latin typeface="+mj-lt"/>
              </a:rPr>
              <a:t>пізніше</a:t>
            </a:r>
            <a:r>
              <a:rPr lang="ru-RU" sz="1600" b="1" dirty="0">
                <a:solidFill>
                  <a:srgbClr val="002060"/>
                </a:solidFill>
                <a:latin typeface="+mj-lt"/>
              </a:rPr>
              <a:t> </a:t>
            </a:r>
            <a:r>
              <a:rPr lang="ru-RU" sz="1600" b="1" dirty="0" err="1">
                <a:solidFill>
                  <a:srgbClr val="002060"/>
                </a:solidFill>
                <a:latin typeface="+mj-lt"/>
              </a:rPr>
              <a:t>ніж</a:t>
            </a:r>
            <a:r>
              <a:rPr lang="ru-RU" sz="1600" b="1" dirty="0">
                <a:solidFill>
                  <a:srgbClr val="002060"/>
                </a:solidFill>
                <a:latin typeface="+mj-lt"/>
              </a:rPr>
              <a:t> за </a:t>
            </a:r>
            <a:r>
              <a:rPr lang="ru-RU" sz="1600" b="1" dirty="0" err="1">
                <a:solidFill>
                  <a:srgbClr val="002060"/>
                </a:solidFill>
                <a:latin typeface="+mj-lt"/>
              </a:rPr>
              <a:t>сім</a:t>
            </a:r>
            <a:r>
              <a:rPr lang="ru-RU" sz="1600" b="1" dirty="0">
                <a:solidFill>
                  <a:srgbClr val="002060"/>
                </a:solidFill>
                <a:latin typeface="+mj-lt"/>
              </a:rPr>
              <a:t> (7) </a:t>
            </a:r>
            <a:r>
              <a:rPr lang="ru-RU" sz="1600" b="1" dirty="0" err="1">
                <a:solidFill>
                  <a:srgbClr val="002060"/>
                </a:solidFill>
                <a:latin typeface="+mj-lt"/>
              </a:rPr>
              <a:t>календарних</a:t>
            </a:r>
            <a:r>
              <a:rPr lang="ru-RU" sz="1600" b="1" dirty="0">
                <a:solidFill>
                  <a:srgbClr val="002060"/>
                </a:solidFill>
                <a:latin typeface="+mj-lt"/>
              </a:rPr>
              <a:t> </a:t>
            </a:r>
            <a:r>
              <a:rPr lang="ru-RU" sz="1600" b="1" dirty="0" err="1">
                <a:solidFill>
                  <a:srgbClr val="002060"/>
                </a:solidFill>
                <a:latin typeface="+mj-lt"/>
              </a:rPr>
              <a:t>днів</a:t>
            </a:r>
            <a:r>
              <a:rPr lang="ru-RU" sz="1600" b="1" dirty="0">
                <a:solidFill>
                  <a:srgbClr val="002060"/>
                </a:solidFill>
                <a:latin typeface="+mj-lt"/>
              </a:rPr>
              <a:t> до моменту </a:t>
            </a:r>
            <a:r>
              <a:rPr lang="ru-RU" sz="1600" b="1" dirty="0" err="1">
                <a:solidFill>
                  <a:srgbClr val="002060"/>
                </a:solidFill>
                <a:latin typeface="+mj-lt"/>
              </a:rPr>
              <a:t>здійснення</a:t>
            </a:r>
            <a:r>
              <a:rPr lang="ru-RU" sz="1600" b="1" dirty="0">
                <a:solidFill>
                  <a:srgbClr val="002060"/>
                </a:solidFill>
                <a:latin typeface="+mj-lt"/>
              </a:rPr>
              <a:t> </a:t>
            </a:r>
            <a:r>
              <a:rPr lang="ru-RU" sz="1600" b="1" dirty="0" err="1">
                <a:solidFill>
                  <a:srgbClr val="002060"/>
                </a:solidFill>
                <a:latin typeface="+mj-lt"/>
              </a:rPr>
              <a:t>запланованих</a:t>
            </a:r>
            <a:r>
              <a:rPr lang="ru-RU" sz="1600" b="1" dirty="0">
                <a:solidFill>
                  <a:srgbClr val="002060"/>
                </a:solidFill>
                <a:latin typeface="+mj-lt"/>
              </a:rPr>
              <a:t> </a:t>
            </a:r>
            <a:r>
              <a:rPr lang="ru-RU" sz="1600" b="1" dirty="0" err="1">
                <a:solidFill>
                  <a:srgbClr val="002060"/>
                </a:solidFill>
                <a:latin typeface="+mj-lt"/>
              </a:rPr>
              <a:t>змін</a:t>
            </a:r>
            <a:r>
              <a:rPr lang="ru-RU" sz="1600" b="1" dirty="0">
                <a:solidFill>
                  <a:srgbClr val="002060"/>
                </a:solidFill>
                <a:latin typeface="+mj-lt"/>
              </a:rPr>
              <a:t> на </a:t>
            </a:r>
            <a:r>
              <a:rPr lang="ru-RU" sz="1600" b="1" dirty="0" err="1">
                <a:solidFill>
                  <a:srgbClr val="002060"/>
                </a:solidFill>
                <a:latin typeface="+mj-lt"/>
              </a:rPr>
              <a:t>електронні</a:t>
            </a:r>
            <a:r>
              <a:rPr lang="ru-RU" sz="1600" b="1" dirty="0">
                <a:solidFill>
                  <a:srgbClr val="002060"/>
                </a:solidFill>
                <a:latin typeface="+mj-lt"/>
              </a:rPr>
              <a:t> </a:t>
            </a:r>
            <a:r>
              <a:rPr lang="ru-RU" sz="1600" b="1" dirty="0" err="1">
                <a:solidFill>
                  <a:srgbClr val="002060"/>
                </a:solidFill>
                <a:latin typeface="+mj-lt"/>
              </a:rPr>
              <a:t>адреси</a:t>
            </a:r>
            <a:r>
              <a:rPr lang="ru-RU" sz="1600" b="1" dirty="0">
                <a:solidFill>
                  <a:srgbClr val="002060"/>
                </a:solidFill>
                <a:latin typeface="+mj-lt"/>
              </a:rPr>
              <a:t> Фонду: </a:t>
            </a:r>
            <a:r>
              <a:rPr lang="en-US" sz="1600" b="1" dirty="0">
                <a:solidFill>
                  <a:srgbClr val="002060"/>
                </a:solidFill>
                <a:latin typeface="+mj-lt"/>
              </a:rPr>
              <a:t>info_konkurs@ispf.gov.ua, maligrantioffice@gmail.com, </a:t>
            </a:r>
            <a:r>
              <a:rPr lang="ru-RU" sz="1600" b="1" dirty="0">
                <a:solidFill>
                  <a:srgbClr val="002060"/>
                </a:solidFill>
                <a:latin typeface="+mj-lt"/>
              </a:rPr>
              <a:t>а також у </a:t>
            </a:r>
            <a:r>
              <a:rPr lang="ru-RU" sz="1600" b="1" dirty="0" err="1">
                <a:solidFill>
                  <a:srgbClr val="002060"/>
                </a:solidFill>
                <a:latin typeface="+mj-lt"/>
              </a:rPr>
              <a:t>копії</a:t>
            </a:r>
            <a:r>
              <a:rPr lang="ru-RU" sz="1600" b="1" dirty="0">
                <a:solidFill>
                  <a:srgbClr val="002060"/>
                </a:solidFill>
                <a:latin typeface="+mj-lt"/>
              </a:rPr>
              <a:t> </a:t>
            </a:r>
            <a:r>
              <a:rPr lang="ru-RU" sz="1600" b="1" dirty="0" err="1">
                <a:solidFill>
                  <a:srgbClr val="002060"/>
                </a:solidFill>
                <a:latin typeface="+mj-lt"/>
              </a:rPr>
              <a:t>Адміністратору</a:t>
            </a:r>
            <a:r>
              <a:rPr lang="ru-RU" sz="1600" b="1" dirty="0">
                <a:solidFill>
                  <a:srgbClr val="002060"/>
                </a:solidFill>
                <a:latin typeface="+mj-lt"/>
              </a:rPr>
              <a:t> </a:t>
            </a:r>
            <a:r>
              <a:rPr lang="ru-RU" sz="1600" b="1" dirty="0" err="1">
                <a:solidFill>
                  <a:srgbClr val="002060"/>
                </a:solidFill>
                <a:latin typeface="+mj-lt"/>
              </a:rPr>
              <a:t>малих</a:t>
            </a:r>
            <a:r>
              <a:rPr lang="ru-RU" sz="1600" b="1" dirty="0">
                <a:solidFill>
                  <a:srgbClr val="002060"/>
                </a:solidFill>
                <a:latin typeface="+mj-lt"/>
              </a:rPr>
              <a:t> </a:t>
            </a:r>
            <a:r>
              <a:rPr lang="ru-RU" sz="1600" b="1" dirty="0" err="1">
                <a:solidFill>
                  <a:srgbClr val="002060"/>
                </a:solidFill>
                <a:latin typeface="+mj-lt"/>
              </a:rPr>
              <a:t>грантів</a:t>
            </a:r>
            <a:r>
              <a:rPr lang="ru-RU" sz="1600" b="1" dirty="0">
                <a:solidFill>
                  <a:srgbClr val="002060"/>
                </a:solidFill>
                <a:latin typeface="+mj-lt"/>
              </a:rPr>
              <a:t> на </a:t>
            </a:r>
            <a:r>
              <a:rPr lang="ru-RU" sz="1600" b="1" dirty="0" err="1">
                <a:solidFill>
                  <a:srgbClr val="002060"/>
                </a:solidFill>
                <a:latin typeface="+mj-lt"/>
              </a:rPr>
              <a:t>електронну</a:t>
            </a:r>
            <a:r>
              <a:rPr lang="ru-RU" sz="1600" b="1" dirty="0">
                <a:solidFill>
                  <a:srgbClr val="002060"/>
                </a:solidFill>
                <a:latin typeface="+mj-lt"/>
              </a:rPr>
              <a:t> адресу </a:t>
            </a:r>
            <a:r>
              <a:rPr lang="en-US" sz="1600" b="1" dirty="0">
                <a:solidFill>
                  <a:srgbClr val="002060"/>
                </a:solidFill>
                <a:latin typeface="+mj-lt"/>
              </a:rPr>
              <a:t>small_grants@ednannia.ua (</a:t>
            </a:r>
            <a:r>
              <a:rPr lang="ru-RU" sz="1600" b="1" dirty="0">
                <a:solidFill>
                  <a:srgbClr val="002060"/>
                </a:solidFill>
                <a:latin typeface="+mj-lt"/>
              </a:rPr>
              <a:t>див. пункт 12.6 Договору та </a:t>
            </a:r>
            <a:r>
              <a:rPr lang="ru-RU" sz="1600" b="1" dirty="0" err="1">
                <a:solidFill>
                  <a:srgbClr val="002060"/>
                </a:solidFill>
                <a:latin typeface="+mj-lt"/>
              </a:rPr>
              <a:t>Додаток</a:t>
            </a:r>
            <a:r>
              <a:rPr lang="ru-RU" sz="1600" b="1" dirty="0">
                <a:solidFill>
                  <a:srgbClr val="002060"/>
                </a:solidFill>
                <a:latin typeface="+mj-lt"/>
              </a:rPr>
              <a:t> 2, Приклад 1).</a:t>
            </a:r>
          </a:p>
          <a:p>
            <a:endParaRPr lang="ru-RU" sz="1600" b="1" dirty="0">
              <a:solidFill>
                <a:srgbClr val="002060"/>
              </a:solidFill>
              <a:latin typeface="+mj-lt"/>
            </a:endParaRPr>
          </a:p>
          <a:p>
            <a:r>
              <a:rPr lang="ru-RU" sz="1600" b="1" dirty="0">
                <a:solidFill>
                  <a:srgbClr val="002060"/>
                </a:solidFill>
                <a:latin typeface="+mj-lt"/>
              </a:rPr>
              <a:t>У </a:t>
            </a:r>
            <a:r>
              <a:rPr lang="ru-RU" sz="1600" b="1" dirty="0" err="1">
                <a:solidFill>
                  <a:srgbClr val="002060"/>
                </a:solidFill>
                <a:latin typeface="+mj-lt"/>
              </a:rPr>
              <a:t>запиті</a:t>
            </a:r>
            <a:r>
              <a:rPr lang="ru-RU" sz="1600" b="1" dirty="0">
                <a:solidFill>
                  <a:srgbClr val="002060"/>
                </a:solidFill>
                <a:latin typeface="+mj-lt"/>
              </a:rPr>
              <a:t> </a:t>
            </a:r>
            <a:r>
              <a:rPr lang="ru-RU" sz="1600" b="1" dirty="0" err="1">
                <a:solidFill>
                  <a:srgbClr val="002060"/>
                </a:solidFill>
                <a:latin typeface="+mj-lt"/>
              </a:rPr>
              <a:t>Отримувач</a:t>
            </a:r>
            <a:r>
              <a:rPr lang="ru-RU" sz="1600" b="1" dirty="0">
                <a:solidFill>
                  <a:srgbClr val="002060"/>
                </a:solidFill>
                <a:latin typeface="+mj-lt"/>
              </a:rPr>
              <a:t> малого гранту </a:t>
            </a:r>
            <a:r>
              <a:rPr lang="ru-RU" sz="1600" b="1" dirty="0" err="1">
                <a:solidFill>
                  <a:srgbClr val="002060"/>
                </a:solidFill>
                <a:latin typeface="+mj-lt"/>
              </a:rPr>
              <a:t>надає</a:t>
            </a:r>
            <a:r>
              <a:rPr lang="ru-RU" sz="1600" b="1" dirty="0">
                <a:solidFill>
                  <a:srgbClr val="002060"/>
                </a:solidFill>
                <a:latin typeface="+mj-lt"/>
              </a:rPr>
              <a:t> </a:t>
            </a:r>
            <a:r>
              <a:rPr lang="ru-RU" sz="1600" b="1" dirty="0" err="1">
                <a:solidFill>
                  <a:srgbClr val="002060"/>
                </a:solidFill>
                <a:latin typeface="+mj-lt"/>
              </a:rPr>
              <a:t>таблицю</a:t>
            </a:r>
            <a:r>
              <a:rPr lang="ru-RU" sz="1600" b="1" dirty="0">
                <a:solidFill>
                  <a:srgbClr val="002060"/>
                </a:solidFill>
                <a:latin typeface="+mj-lt"/>
              </a:rPr>
              <a:t> </a:t>
            </a:r>
            <a:r>
              <a:rPr lang="ru-RU" sz="1600" b="1" dirty="0" err="1">
                <a:solidFill>
                  <a:srgbClr val="002060"/>
                </a:solidFill>
                <a:latin typeface="+mj-lt"/>
              </a:rPr>
              <a:t>із</a:t>
            </a:r>
            <a:r>
              <a:rPr lang="ru-RU" sz="1600" b="1" dirty="0">
                <a:solidFill>
                  <a:srgbClr val="002060"/>
                </a:solidFill>
                <a:latin typeface="+mj-lt"/>
              </a:rPr>
              <a:t> </a:t>
            </a:r>
            <a:r>
              <a:rPr lang="ru-RU" sz="1600" b="1" dirty="0" err="1">
                <a:solidFill>
                  <a:srgbClr val="002060"/>
                </a:solidFill>
                <a:latin typeface="+mj-lt"/>
              </a:rPr>
              <a:t>зазначенням</a:t>
            </a:r>
            <a:r>
              <a:rPr lang="ru-RU" sz="1600" b="1" dirty="0">
                <a:solidFill>
                  <a:srgbClr val="002060"/>
                </a:solidFill>
                <a:latin typeface="+mj-lt"/>
              </a:rPr>
              <a:t> </a:t>
            </a:r>
            <a:r>
              <a:rPr lang="ru-RU" sz="1600" b="1" dirty="0" err="1">
                <a:solidFill>
                  <a:srgbClr val="002060"/>
                </a:solidFill>
                <a:latin typeface="+mj-lt"/>
              </a:rPr>
              <a:t>затвердженого</a:t>
            </a:r>
            <a:r>
              <a:rPr lang="ru-RU" sz="1600" b="1" dirty="0">
                <a:solidFill>
                  <a:srgbClr val="002060"/>
                </a:solidFill>
                <a:latin typeface="+mj-lt"/>
              </a:rPr>
              <a:t> та </a:t>
            </a:r>
            <a:r>
              <a:rPr lang="ru-RU" sz="1600" b="1" dirty="0" err="1">
                <a:solidFill>
                  <a:srgbClr val="002060"/>
                </a:solidFill>
                <a:latin typeface="+mj-lt"/>
              </a:rPr>
              <a:t>зміненого</a:t>
            </a:r>
            <a:r>
              <a:rPr lang="ru-RU" sz="1600" b="1" dirty="0">
                <a:solidFill>
                  <a:srgbClr val="002060"/>
                </a:solidFill>
                <a:latin typeface="+mj-lt"/>
              </a:rPr>
              <a:t> </a:t>
            </a:r>
            <a:r>
              <a:rPr lang="ru-RU" sz="1600" b="1" dirty="0" err="1">
                <a:solidFill>
                  <a:srgbClr val="002060"/>
                </a:solidFill>
                <a:latin typeface="+mj-lt"/>
              </a:rPr>
              <a:t>кошторисів</a:t>
            </a:r>
            <a:r>
              <a:rPr lang="ru-RU" sz="1600" b="1" dirty="0">
                <a:solidFill>
                  <a:srgbClr val="002060"/>
                </a:solidFill>
                <a:latin typeface="+mj-lt"/>
              </a:rPr>
              <a:t> </a:t>
            </a:r>
            <a:r>
              <a:rPr lang="ru-RU" sz="1600" b="1" dirty="0" err="1">
                <a:solidFill>
                  <a:srgbClr val="002060"/>
                </a:solidFill>
                <a:latin typeface="+mj-lt"/>
              </a:rPr>
              <a:t>із</a:t>
            </a:r>
            <a:r>
              <a:rPr lang="ru-RU" sz="1600" b="1" dirty="0">
                <a:solidFill>
                  <a:srgbClr val="002060"/>
                </a:solidFill>
                <a:latin typeface="+mj-lt"/>
              </a:rPr>
              <a:t> детальною </a:t>
            </a:r>
            <a:r>
              <a:rPr lang="ru-RU" sz="1600" b="1" dirty="0" err="1">
                <a:solidFill>
                  <a:srgbClr val="002060"/>
                </a:solidFill>
                <a:latin typeface="+mj-lt"/>
              </a:rPr>
              <a:t>розшифровкою</a:t>
            </a:r>
            <a:r>
              <a:rPr lang="ru-RU" sz="1600" b="1" dirty="0">
                <a:solidFill>
                  <a:srgbClr val="002060"/>
                </a:solidFill>
                <a:latin typeface="+mj-lt"/>
              </a:rPr>
              <a:t> та </a:t>
            </a:r>
            <a:r>
              <a:rPr lang="ru-RU" sz="1600" b="1" dirty="0" err="1">
                <a:solidFill>
                  <a:srgbClr val="002060"/>
                </a:solidFill>
                <a:latin typeface="+mj-lt"/>
              </a:rPr>
              <a:t>обґрунтуванням</a:t>
            </a:r>
            <a:r>
              <a:rPr lang="ru-RU" sz="1600" b="1" dirty="0">
                <a:solidFill>
                  <a:srgbClr val="002060"/>
                </a:solidFill>
                <a:latin typeface="+mj-lt"/>
              </a:rPr>
              <a:t> </a:t>
            </a:r>
            <a:r>
              <a:rPr lang="ru-RU" sz="1600" b="1" dirty="0" err="1">
                <a:solidFill>
                  <a:srgbClr val="002060"/>
                </a:solidFill>
                <a:latin typeface="+mj-lt"/>
              </a:rPr>
              <a:t>кожної</a:t>
            </a:r>
            <a:r>
              <a:rPr lang="ru-RU" sz="1600" b="1" dirty="0">
                <a:solidFill>
                  <a:srgbClr val="002060"/>
                </a:solidFill>
                <a:latin typeface="+mj-lt"/>
              </a:rPr>
              <a:t> </a:t>
            </a:r>
            <a:r>
              <a:rPr lang="ru-RU" sz="1600" b="1" dirty="0" err="1">
                <a:solidFill>
                  <a:srgbClr val="002060"/>
                </a:solidFill>
                <a:latin typeface="+mj-lt"/>
              </a:rPr>
              <a:t>зміни</a:t>
            </a:r>
            <a:r>
              <a:rPr lang="ru-RU" sz="1600" b="1" dirty="0">
                <a:solidFill>
                  <a:srgbClr val="002060"/>
                </a:solidFill>
                <a:latin typeface="+mj-lt"/>
              </a:rPr>
              <a:t>. </a:t>
            </a:r>
            <a:r>
              <a:rPr lang="ru-RU" sz="1600" b="1" dirty="0" err="1">
                <a:solidFill>
                  <a:srgbClr val="002060"/>
                </a:solidFill>
                <a:latin typeface="+mj-lt"/>
              </a:rPr>
              <a:t>Особливу</a:t>
            </a:r>
            <a:r>
              <a:rPr lang="ru-RU" sz="1600" b="1" dirty="0">
                <a:solidFill>
                  <a:srgbClr val="002060"/>
                </a:solidFill>
                <a:latin typeface="+mj-lt"/>
              </a:rPr>
              <a:t> </a:t>
            </a:r>
            <a:r>
              <a:rPr lang="ru-RU" sz="1600" b="1" dirty="0" err="1">
                <a:solidFill>
                  <a:srgbClr val="002060"/>
                </a:solidFill>
                <a:latin typeface="+mj-lt"/>
              </a:rPr>
              <a:t>увагу</a:t>
            </a:r>
            <a:r>
              <a:rPr lang="ru-RU" sz="1600" b="1" dirty="0">
                <a:solidFill>
                  <a:srgbClr val="002060"/>
                </a:solidFill>
                <a:latin typeface="+mj-lt"/>
              </a:rPr>
              <a:t> в </a:t>
            </a:r>
            <a:r>
              <a:rPr lang="ru-RU" sz="1600" b="1" dirty="0" err="1">
                <a:solidFill>
                  <a:srgbClr val="002060"/>
                </a:solidFill>
                <a:latin typeface="+mj-lt"/>
              </a:rPr>
              <a:t>обґрунтуваннях</a:t>
            </a:r>
            <a:r>
              <a:rPr lang="ru-RU" sz="1600" b="1" dirty="0">
                <a:solidFill>
                  <a:srgbClr val="002060"/>
                </a:solidFill>
                <a:latin typeface="+mj-lt"/>
              </a:rPr>
              <a:t> </a:t>
            </a:r>
            <a:r>
              <a:rPr lang="ru-RU" sz="1600" b="1" dirty="0" err="1">
                <a:solidFill>
                  <a:srgbClr val="002060"/>
                </a:solidFill>
                <a:latin typeface="+mj-lt"/>
              </a:rPr>
              <a:t>слід</a:t>
            </a:r>
            <a:r>
              <a:rPr lang="ru-RU" sz="1600" b="1" dirty="0">
                <a:solidFill>
                  <a:srgbClr val="002060"/>
                </a:solidFill>
                <a:latin typeface="+mj-lt"/>
              </a:rPr>
              <a:t> </a:t>
            </a:r>
            <a:r>
              <a:rPr lang="ru-RU" sz="1600" b="1" dirty="0" err="1">
                <a:solidFill>
                  <a:srgbClr val="002060"/>
                </a:solidFill>
                <a:latin typeface="+mj-lt"/>
              </a:rPr>
              <a:t>звертати</a:t>
            </a:r>
            <a:r>
              <a:rPr lang="ru-RU" sz="1600" b="1" dirty="0">
                <a:solidFill>
                  <a:srgbClr val="002060"/>
                </a:solidFill>
                <a:latin typeface="+mj-lt"/>
              </a:rPr>
              <a:t> на те, </a:t>
            </a:r>
            <a:r>
              <a:rPr lang="ru-RU" sz="1600" b="1" dirty="0" err="1">
                <a:solidFill>
                  <a:srgbClr val="002060"/>
                </a:solidFill>
                <a:latin typeface="+mj-lt"/>
              </a:rPr>
              <a:t>яким</a:t>
            </a:r>
            <a:r>
              <a:rPr lang="ru-RU" sz="1600" b="1" dirty="0">
                <a:solidFill>
                  <a:srgbClr val="002060"/>
                </a:solidFill>
                <a:latin typeface="+mj-lt"/>
              </a:rPr>
              <a:t> чином </a:t>
            </a:r>
            <a:r>
              <a:rPr lang="ru-RU" sz="1600" b="1" dirty="0" err="1">
                <a:solidFill>
                  <a:srgbClr val="002060"/>
                </a:solidFill>
                <a:latin typeface="+mj-lt"/>
              </a:rPr>
              <a:t>запропоновані</a:t>
            </a:r>
            <a:r>
              <a:rPr lang="ru-RU" sz="1600" b="1" dirty="0">
                <a:solidFill>
                  <a:srgbClr val="002060"/>
                </a:solidFill>
                <a:latin typeface="+mj-lt"/>
              </a:rPr>
              <a:t> </a:t>
            </a:r>
            <a:r>
              <a:rPr lang="ru-RU" sz="1600" b="1" dirty="0" err="1">
                <a:solidFill>
                  <a:srgbClr val="002060"/>
                </a:solidFill>
                <a:latin typeface="+mj-lt"/>
              </a:rPr>
              <a:t>зміни</a:t>
            </a:r>
            <a:r>
              <a:rPr lang="ru-RU" sz="1600" b="1" dirty="0">
                <a:solidFill>
                  <a:srgbClr val="002060"/>
                </a:solidFill>
                <a:latin typeface="+mj-lt"/>
              </a:rPr>
              <a:t>, </a:t>
            </a:r>
            <a:r>
              <a:rPr lang="ru-RU" sz="1600" b="1" dirty="0" err="1">
                <a:solidFill>
                  <a:srgbClr val="002060"/>
                </a:solidFill>
                <a:latin typeface="+mj-lt"/>
              </a:rPr>
              <a:t>зокрема</a:t>
            </a:r>
            <a:r>
              <a:rPr lang="ru-RU" sz="1600" b="1" dirty="0">
                <a:solidFill>
                  <a:srgbClr val="002060"/>
                </a:solidFill>
                <a:latin typeface="+mj-lt"/>
              </a:rPr>
              <a:t> </a:t>
            </a:r>
            <a:r>
              <a:rPr lang="ru-RU" sz="1600" b="1" dirty="0" err="1">
                <a:solidFill>
                  <a:srgbClr val="002060"/>
                </a:solidFill>
                <a:latin typeface="+mj-lt"/>
              </a:rPr>
              <a:t>щодо</a:t>
            </a:r>
            <a:r>
              <a:rPr lang="ru-RU" sz="1600" b="1" dirty="0">
                <a:solidFill>
                  <a:srgbClr val="002060"/>
                </a:solidFill>
                <a:latin typeface="+mj-lt"/>
              </a:rPr>
              <a:t> оплати </a:t>
            </a:r>
            <a:r>
              <a:rPr lang="ru-RU" sz="1600" b="1" dirty="0" err="1">
                <a:solidFill>
                  <a:srgbClr val="002060"/>
                </a:solidFill>
                <a:latin typeface="+mj-lt"/>
              </a:rPr>
              <a:t>праці</a:t>
            </a:r>
            <a:r>
              <a:rPr lang="ru-RU" sz="1600" b="1" dirty="0">
                <a:solidFill>
                  <a:srgbClr val="002060"/>
                </a:solidFill>
                <a:latin typeface="+mj-lt"/>
              </a:rPr>
              <a:t> та </a:t>
            </a:r>
            <a:r>
              <a:rPr lang="ru-RU" sz="1600" b="1" dirty="0" err="1">
                <a:solidFill>
                  <a:srgbClr val="002060"/>
                </a:solidFill>
                <a:latin typeface="+mj-lt"/>
              </a:rPr>
              <a:t>зміни</a:t>
            </a:r>
            <a:r>
              <a:rPr lang="ru-RU" sz="1600" b="1" dirty="0">
                <a:solidFill>
                  <a:srgbClr val="002060"/>
                </a:solidFill>
                <a:latin typeface="+mj-lt"/>
              </a:rPr>
              <a:t> персоналу, </a:t>
            </a:r>
            <a:r>
              <a:rPr lang="ru-RU" sz="1600" b="1" dirty="0" err="1">
                <a:solidFill>
                  <a:srgbClr val="002060"/>
                </a:solidFill>
                <a:latin typeface="+mj-lt"/>
              </a:rPr>
              <a:t>вплинуть</a:t>
            </a:r>
            <a:r>
              <a:rPr lang="ru-RU" sz="1600" b="1" dirty="0">
                <a:solidFill>
                  <a:srgbClr val="002060"/>
                </a:solidFill>
                <a:latin typeface="+mj-lt"/>
              </a:rPr>
              <a:t> на </a:t>
            </a:r>
            <a:r>
              <a:rPr lang="ru-RU" sz="1600" b="1" dirty="0" err="1">
                <a:solidFill>
                  <a:srgbClr val="002060"/>
                </a:solidFill>
                <a:latin typeface="+mj-lt"/>
              </a:rPr>
              <a:t>кількість</a:t>
            </a:r>
            <a:r>
              <a:rPr lang="ru-RU" sz="1600" b="1" dirty="0">
                <a:solidFill>
                  <a:srgbClr val="002060"/>
                </a:solidFill>
                <a:latin typeface="+mj-lt"/>
              </a:rPr>
              <a:t> та </a:t>
            </a:r>
            <a:r>
              <a:rPr lang="ru-RU" sz="1600" b="1" dirty="0" err="1">
                <a:solidFill>
                  <a:srgbClr val="002060"/>
                </a:solidFill>
                <a:latin typeface="+mj-lt"/>
              </a:rPr>
              <a:t>якість</a:t>
            </a:r>
            <a:r>
              <a:rPr lang="ru-RU" sz="1600" b="1" dirty="0">
                <a:solidFill>
                  <a:srgbClr val="002060"/>
                </a:solidFill>
                <a:latin typeface="+mj-lt"/>
              </a:rPr>
              <a:t> </a:t>
            </a:r>
            <a:r>
              <a:rPr lang="ru-RU" sz="1600" b="1" dirty="0" err="1">
                <a:solidFill>
                  <a:srgbClr val="002060"/>
                </a:solidFill>
                <a:latin typeface="+mj-lt"/>
              </a:rPr>
              <a:t>наданих</a:t>
            </a:r>
            <a:r>
              <a:rPr lang="ru-RU" sz="1600" b="1" dirty="0">
                <a:solidFill>
                  <a:srgbClr val="002060"/>
                </a:solidFill>
                <a:latin typeface="+mj-lt"/>
              </a:rPr>
              <a:t> </a:t>
            </a:r>
            <a:r>
              <a:rPr lang="ru-RU" sz="1600" b="1" dirty="0" err="1">
                <a:solidFill>
                  <a:srgbClr val="002060"/>
                </a:solidFill>
                <a:latin typeface="+mj-lt"/>
              </a:rPr>
              <a:t>соціальних</a:t>
            </a:r>
            <a:r>
              <a:rPr lang="ru-RU" sz="1600" b="1" dirty="0">
                <a:solidFill>
                  <a:srgbClr val="002060"/>
                </a:solidFill>
                <a:latin typeface="+mj-lt"/>
              </a:rPr>
              <a:t> </a:t>
            </a:r>
            <a:r>
              <a:rPr lang="ru-RU" sz="1600" b="1" dirty="0" err="1">
                <a:solidFill>
                  <a:srgbClr val="002060"/>
                </a:solidFill>
                <a:latin typeface="+mj-lt"/>
              </a:rPr>
              <a:t>послуг</a:t>
            </a:r>
            <a:r>
              <a:rPr lang="ru-RU" sz="1600" b="1" dirty="0">
                <a:solidFill>
                  <a:srgbClr val="002060"/>
                </a:solidFill>
                <a:latin typeface="+mj-lt"/>
              </a:rPr>
              <a:t> </a:t>
            </a:r>
            <a:r>
              <a:rPr lang="ru-RU" sz="1600" b="1" dirty="0" err="1">
                <a:solidFill>
                  <a:srgbClr val="002060"/>
                </a:solidFill>
                <a:latin typeface="+mj-lt"/>
              </a:rPr>
              <a:t>сім’ям</a:t>
            </a:r>
            <a:r>
              <a:rPr lang="ru-RU" sz="1600" b="1" dirty="0">
                <a:solidFill>
                  <a:srgbClr val="002060"/>
                </a:solidFill>
                <a:latin typeface="+mj-lt"/>
              </a:rPr>
              <a:t> з </a:t>
            </a:r>
            <a:r>
              <a:rPr lang="ru-RU" sz="1600" b="1" dirty="0" err="1">
                <a:solidFill>
                  <a:srgbClr val="002060"/>
                </a:solidFill>
                <a:latin typeface="+mj-lt"/>
              </a:rPr>
              <a:t>дітьми</a:t>
            </a:r>
            <a:r>
              <a:rPr lang="ru-RU" sz="1600" b="1" dirty="0">
                <a:solidFill>
                  <a:srgbClr val="002060"/>
                </a:solidFill>
                <a:latin typeface="+mj-lt"/>
              </a:rPr>
              <a:t> та </a:t>
            </a:r>
            <a:r>
              <a:rPr lang="ru-RU" sz="1600" b="1" dirty="0" err="1">
                <a:solidFill>
                  <a:srgbClr val="002060"/>
                </a:solidFill>
                <a:latin typeface="+mj-lt"/>
              </a:rPr>
              <a:t>дітям</a:t>
            </a:r>
            <a:r>
              <a:rPr lang="ru-RU" sz="1600" b="1" dirty="0">
                <a:solidFill>
                  <a:srgbClr val="002060"/>
                </a:solidFill>
                <a:latin typeface="+mj-lt"/>
              </a:rPr>
              <a:t> та/</a:t>
            </a:r>
            <a:r>
              <a:rPr lang="ru-RU" sz="1600" b="1" dirty="0" err="1">
                <a:solidFill>
                  <a:srgbClr val="002060"/>
                </a:solidFill>
                <a:latin typeface="+mj-lt"/>
              </a:rPr>
              <a:t>або</a:t>
            </a:r>
            <a:r>
              <a:rPr lang="ru-RU" sz="1600" b="1" dirty="0">
                <a:solidFill>
                  <a:srgbClr val="002060"/>
                </a:solidFill>
                <a:latin typeface="+mj-lt"/>
              </a:rPr>
              <a:t> </a:t>
            </a:r>
            <a:r>
              <a:rPr lang="ru-RU" sz="1600" b="1" dirty="0" err="1">
                <a:solidFill>
                  <a:srgbClr val="002060"/>
                </a:solidFill>
                <a:latin typeface="+mj-lt"/>
              </a:rPr>
              <a:t>послуги</a:t>
            </a:r>
            <a:r>
              <a:rPr lang="ru-RU" sz="1600" b="1" dirty="0">
                <a:solidFill>
                  <a:srgbClr val="002060"/>
                </a:solidFill>
                <a:latin typeface="+mj-lt"/>
              </a:rPr>
              <a:t> </a:t>
            </a:r>
            <a:r>
              <a:rPr lang="ru-RU" sz="1600" b="1" dirty="0" err="1">
                <a:solidFill>
                  <a:srgbClr val="002060"/>
                </a:solidFill>
                <a:latin typeface="+mj-lt"/>
              </a:rPr>
              <a:t>раннього</a:t>
            </a:r>
            <a:r>
              <a:rPr lang="ru-RU" sz="1600" b="1" dirty="0">
                <a:solidFill>
                  <a:srgbClr val="002060"/>
                </a:solidFill>
                <a:latin typeface="+mj-lt"/>
              </a:rPr>
              <a:t> </a:t>
            </a:r>
            <a:r>
              <a:rPr lang="ru-RU" sz="1600" b="1" dirty="0" err="1">
                <a:solidFill>
                  <a:srgbClr val="002060"/>
                </a:solidFill>
                <a:latin typeface="+mj-lt"/>
              </a:rPr>
              <a:t>втручання</a:t>
            </a:r>
            <a:r>
              <a:rPr lang="ru-RU" sz="1600" b="1" dirty="0">
                <a:solidFill>
                  <a:srgbClr val="002060"/>
                </a:solidFill>
                <a:latin typeface="+mj-lt"/>
              </a:rPr>
              <a:t>.</a:t>
            </a:r>
          </a:p>
          <a:p>
            <a:endParaRPr lang="ru-RU" sz="1600" b="1" dirty="0">
              <a:solidFill>
                <a:srgbClr val="002060"/>
              </a:solidFill>
              <a:latin typeface="+mj-lt"/>
            </a:endParaRPr>
          </a:p>
          <a:p>
            <a:endParaRPr lang="ru-RU" sz="1600" dirty="0">
              <a:solidFill>
                <a:srgbClr val="002060"/>
              </a:solidFill>
              <a:latin typeface="+mj-lt"/>
            </a:endParaRPr>
          </a:p>
          <a:p>
            <a:pPr marL="179999" lvl="1" indent="-179999" defTabSz="622300">
              <a:lnSpc>
                <a:spcPct val="110000"/>
              </a:lnSpc>
              <a:spcBef>
                <a:spcPts val="200"/>
              </a:spcBef>
              <a:buClr>
                <a:srgbClr val="DE9D41"/>
              </a:buClr>
              <a:buSzPct val="150000"/>
              <a:buFont typeface="Arial"/>
              <a:buChar char="•"/>
              <a:defRPr b="1">
                <a:solidFill>
                  <a:srgbClr val="002060"/>
                </a:solidFill>
                <a:latin typeface="+mj-lt"/>
                <a:ea typeface="+mj-ea"/>
                <a:cs typeface="+mj-cs"/>
                <a:sym typeface="Helvetica"/>
              </a:defRPr>
            </a:pPr>
            <a:endParaRPr lang="uk-UA" sz="1500" dirty="0">
              <a:solidFill>
                <a:srgbClr val="002060"/>
              </a:solidFill>
              <a:latin typeface="+mj-lt"/>
            </a:endParaRPr>
          </a:p>
        </p:txBody>
      </p:sp>
      <p:sp>
        <p:nvSpPr>
          <p:cNvPr id="3" name="Виноска">
            <a:extLst>
              <a:ext uri="{FF2B5EF4-FFF2-40B4-BE49-F238E27FC236}">
                <a16:creationId xmlns:a16="http://schemas.microsoft.com/office/drawing/2014/main" id="{DC3EBA4B-5017-B2FD-66CE-2D575BA7C511}"/>
              </a:ext>
            </a:extLst>
          </p:cNvPr>
          <p:cNvSpPr/>
          <p:nvPr/>
        </p:nvSpPr>
        <p:spPr>
          <a:xfrm>
            <a:off x="9837" y="1484920"/>
            <a:ext cx="12207479" cy="12611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058"/>
                </a:lnTo>
                <a:lnTo>
                  <a:pt x="9075" y="18058"/>
                </a:lnTo>
                <a:lnTo>
                  <a:pt x="9843" y="21600"/>
                </a:lnTo>
                <a:lnTo>
                  <a:pt x="10612" y="18058"/>
                </a:lnTo>
                <a:lnTo>
                  <a:pt x="21600" y="18058"/>
                </a:lnTo>
                <a:lnTo>
                  <a:pt x="21600" y="0"/>
                </a:lnTo>
                <a:lnTo>
                  <a:pt x="0" y="0"/>
                </a:lnTo>
                <a:close/>
              </a:path>
            </a:pathLst>
          </a:custGeom>
          <a:solidFill>
            <a:srgbClr val="DE9D41"/>
          </a:solidFill>
          <a:ln w="12700">
            <a:miter lim="400000"/>
          </a:ln>
        </p:spPr>
        <p:txBody>
          <a:bodyPr lIns="45719" rIns="45719" anchor="ctr"/>
          <a:lstStyle/>
          <a:p>
            <a:endParaRPr/>
          </a:p>
        </p:txBody>
      </p:sp>
      <p:sp>
        <p:nvSpPr>
          <p:cNvPr id="5" name="ОСНОВНИЙ МЕСЕДЖ">
            <a:extLst>
              <a:ext uri="{FF2B5EF4-FFF2-40B4-BE49-F238E27FC236}">
                <a16:creationId xmlns:a16="http://schemas.microsoft.com/office/drawing/2014/main" id="{1D08A277-CD99-A174-A47E-F0EA9237E95D}"/>
              </a:ext>
            </a:extLst>
          </p:cNvPr>
          <p:cNvSpPr txBox="1"/>
          <p:nvPr/>
        </p:nvSpPr>
        <p:spPr>
          <a:xfrm>
            <a:off x="350354" y="1538780"/>
            <a:ext cx="10707285" cy="10035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just" defTabSz="711200">
              <a:lnSpc>
                <a:spcPct val="110000"/>
              </a:lnSpc>
              <a:spcBef>
                <a:spcPts val="600"/>
              </a:spcBef>
              <a:defRPr sz="1600" b="1">
                <a:solidFill>
                  <a:srgbClr val="FFFFFF"/>
                </a:solidFill>
                <a:latin typeface="+mj-lt"/>
                <a:ea typeface="+mj-ea"/>
                <a:cs typeface="+mj-cs"/>
                <a:sym typeface="Helvetica"/>
              </a:defRPr>
            </a:lvl1pPr>
          </a:lstStyle>
          <a:p>
            <a:pPr algn="ctr"/>
            <a:r>
              <a:rPr lang="ru-RU" sz="2800" dirty="0"/>
              <a:t>	Процедура </a:t>
            </a:r>
            <a:r>
              <a:rPr lang="ru-RU" sz="2800" dirty="0" err="1"/>
              <a:t>внесення</a:t>
            </a:r>
            <a:r>
              <a:rPr lang="ru-RU" sz="2800" dirty="0"/>
              <a:t> </a:t>
            </a:r>
            <a:r>
              <a:rPr lang="ru-RU" sz="2800" dirty="0" err="1"/>
              <a:t>змін</a:t>
            </a:r>
            <a:r>
              <a:rPr lang="ru-RU" sz="2800" dirty="0"/>
              <a:t> до </a:t>
            </a:r>
            <a:r>
              <a:rPr lang="ru-RU" sz="2800" dirty="0" err="1"/>
              <a:t>кошторису</a:t>
            </a:r>
            <a:r>
              <a:rPr lang="ru-RU" sz="2800" dirty="0"/>
              <a:t> </a:t>
            </a:r>
            <a:r>
              <a:rPr lang="ru-RU" sz="2800" dirty="0">
                <a:solidFill>
                  <a:srgbClr val="002060"/>
                </a:solidFill>
              </a:rPr>
              <a:t>з </a:t>
            </a:r>
            <a:r>
              <a:rPr lang="ru-RU" sz="2800" dirty="0" err="1">
                <a:solidFill>
                  <a:srgbClr val="002060"/>
                </a:solidFill>
              </a:rPr>
              <a:t>укладанням</a:t>
            </a:r>
            <a:r>
              <a:rPr lang="ru-RU" sz="2800" dirty="0">
                <a:solidFill>
                  <a:srgbClr val="002060"/>
                </a:solidFill>
              </a:rPr>
              <a:t> </a:t>
            </a:r>
            <a:r>
              <a:rPr lang="ru-RU" sz="2800" dirty="0" err="1">
                <a:solidFill>
                  <a:srgbClr val="002060"/>
                </a:solidFill>
              </a:rPr>
              <a:t>додаткової</a:t>
            </a:r>
            <a:r>
              <a:rPr lang="ru-RU" sz="2800" dirty="0">
                <a:solidFill>
                  <a:srgbClr val="002060"/>
                </a:solidFill>
              </a:rPr>
              <a:t> угоди</a:t>
            </a:r>
            <a:r>
              <a:rPr lang="ru-RU" sz="2800" dirty="0"/>
              <a:t>:</a:t>
            </a:r>
            <a:endParaRPr sz="2500" dirty="0"/>
          </a:p>
        </p:txBody>
      </p:sp>
    </p:spTree>
    <p:extLst>
      <p:ext uri="{BB962C8B-B14F-4D97-AF65-F5344CB8AC3E}">
        <p14:creationId xmlns:p14="http://schemas.microsoft.com/office/powerpoint/2010/main" val="2012168695"/>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push dir="u"/>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78FC5-0DFE-FE16-792C-5B088619EF62}"/>
            </a:ext>
          </a:extLst>
        </p:cNvPr>
        <p:cNvGrpSpPr/>
        <p:nvPr/>
      </p:nvGrpSpPr>
      <p:grpSpPr>
        <a:xfrm>
          <a:off x="0" y="0"/>
          <a:ext cx="0" cy="0"/>
          <a:chOff x="0" y="0"/>
          <a:chExt cx="0" cy="0"/>
        </a:xfrm>
      </p:grpSpPr>
      <p:pic>
        <p:nvPicPr>
          <p:cNvPr id="127" name="pasted-image.pdf" descr="pasted-image.pdf">
            <a:extLst>
              <a:ext uri="{FF2B5EF4-FFF2-40B4-BE49-F238E27FC236}">
                <a16:creationId xmlns:a16="http://schemas.microsoft.com/office/drawing/2014/main" id="{268F536C-F77F-286A-2EEF-DECB1BE2C0F5}"/>
              </a:ext>
            </a:extLst>
          </p:cNvPr>
          <p:cNvPicPr>
            <a:picLocks noChangeAspect="1"/>
          </p:cNvPicPr>
          <p:nvPr/>
        </p:nvPicPr>
        <p:blipFill>
          <a:blip r:embed="rId3"/>
          <a:stretch>
            <a:fillRect/>
          </a:stretch>
        </p:blipFill>
        <p:spPr>
          <a:xfrm>
            <a:off x="10939944" y="352756"/>
            <a:ext cx="869914" cy="936983"/>
          </a:xfrm>
          <a:prstGeom prst="rect">
            <a:avLst/>
          </a:prstGeom>
          <a:ln w="12700">
            <a:miter lim="400000"/>
          </a:ln>
        </p:spPr>
      </p:pic>
      <p:sp>
        <p:nvSpPr>
          <p:cNvPr id="128" name="ЗАГОЛОВОК СЛАЙДУ">
            <a:extLst>
              <a:ext uri="{FF2B5EF4-FFF2-40B4-BE49-F238E27FC236}">
                <a16:creationId xmlns:a16="http://schemas.microsoft.com/office/drawing/2014/main" id="{0F6916B9-4421-60E0-5D8E-9AAB8A7956F3}"/>
              </a:ext>
            </a:extLst>
          </p:cNvPr>
          <p:cNvSpPr txBox="1"/>
          <p:nvPr/>
        </p:nvSpPr>
        <p:spPr>
          <a:xfrm>
            <a:off x="417295" y="527877"/>
            <a:ext cx="92396" cy="53553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45719" rIns="45719">
            <a:spAutoFit/>
          </a:bodyPr>
          <a:lstStyle>
            <a:lvl1pPr>
              <a:lnSpc>
                <a:spcPct val="90000"/>
              </a:lnSpc>
              <a:defRPr sz="3200" b="1">
                <a:solidFill>
                  <a:srgbClr val="002060"/>
                </a:solidFill>
                <a:latin typeface="+mj-lt"/>
                <a:ea typeface="+mj-ea"/>
                <a:cs typeface="+mj-cs"/>
                <a:sym typeface="Helvetica"/>
              </a:defRPr>
            </a:lvl1pPr>
          </a:lstStyle>
          <a:p>
            <a:endParaRPr/>
          </a:p>
        </p:txBody>
      </p:sp>
      <p:sp>
        <p:nvSpPr>
          <p:cNvPr id="129" name="Прямокутник">
            <a:extLst>
              <a:ext uri="{FF2B5EF4-FFF2-40B4-BE49-F238E27FC236}">
                <a16:creationId xmlns:a16="http://schemas.microsoft.com/office/drawing/2014/main" id="{CC6BA460-D59D-399A-7DE4-2A4F18BE82FD}"/>
              </a:ext>
            </a:extLst>
          </p:cNvPr>
          <p:cNvSpPr/>
          <p:nvPr/>
        </p:nvSpPr>
        <p:spPr>
          <a:xfrm>
            <a:off x="0" y="925857"/>
            <a:ext cx="7761103" cy="29864"/>
          </a:xfrm>
          <a:prstGeom prst="rect">
            <a:avLst/>
          </a:prstGeom>
          <a:solidFill>
            <a:srgbClr val="DD9D3D"/>
          </a:solidFill>
          <a:ln w="12700">
            <a:miter lim="400000"/>
          </a:ln>
        </p:spPr>
        <p:txBody>
          <a:bodyPr lIns="45719" rIns="45719" anchor="ctr"/>
          <a:lstStyle/>
          <a:p>
            <a:endParaRPr/>
          </a:p>
        </p:txBody>
      </p:sp>
      <p:sp>
        <p:nvSpPr>
          <p:cNvPr id="5" name="ОСНОВНИЙ МЕСЕДЖ">
            <a:extLst>
              <a:ext uri="{FF2B5EF4-FFF2-40B4-BE49-F238E27FC236}">
                <a16:creationId xmlns:a16="http://schemas.microsoft.com/office/drawing/2014/main" id="{1D08A277-CD99-A174-A47E-F0EA9237E95D}"/>
              </a:ext>
            </a:extLst>
          </p:cNvPr>
          <p:cNvSpPr txBox="1"/>
          <p:nvPr/>
        </p:nvSpPr>
        <p:spPr>
          <a:xfrm>
            <a:off x="667616" y="1972068"/>
            <a:ext cx="10707285" cy="5295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just" defTabSz="711200">
              <a:lnSpc>
                <a:spcPct val="110000"/>
              </a:lnSpc>
              <a:spcBef>
                <a:spcPts val="600"/>
              </a:spcBef>
              <a:defRPr sz="1600" b="1">
                <a:solidFill>
                  <a:srgbClr val="FFFFFF"/>
                </a:solidFill>
                <a:latin typeface="+mj-lt"/>
                <a:ea typeface="+mj-ea"/>
                <a:cs typeface="+mj-cs"/>
                <a:sym typeface="Helvetica"/>
              </a:defRPr>
            </a:lvl1pPr>
          </a:lstStyle>
          <a:p>
            <a:endParaRPr sz="2800" dirty="0"/>
          </a:p>
        </p:txBody>
      </p:sp>
      <p:sp>
        <p:nvSpPr>
          <p:cNvPr id="4" name="TextBox 3">
            <a:extLst>
              <a:ext uri="{FF2B5EF4-FFF2-40B4-BE49-F238E27FC236}">
                <a16:creationId xmlns:a16="http://schemas.microsoft.com/office/drawing/2014/main" id="{3029A765-AA0B-6B5B-4D32-3AC7FE592175}"/>
              </a:ext>
            </a:extLst>
          </p:cNvPr>
          <p:cNvSpPr txBox="1"/>
          <p:nvPr/>
        </p:nvSpPr>
        <p:spPr>
          <a:xfrm>
            <a:off x="827026" y="2890040"/>
            <a:ext cx="10824784" cy="42891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1" defTabSz="622300">
              <a:lnSpc>
                <a:spcPct val="110000"/>
              </a:lnSpc>
              <a:spcBef>
                <a:spcPts val="200"/>
              </a:spcBef>
              <a:buClr>
                <a:srgbClr val="DE9D41"/>
              </a:buClr>
              <a:buSzPct val="150000"/>
              <a:defRPr b="1">
                <a:solidFill>
                  <a:srgbClr val="002060"/>
                </a:solidFill>
                <a:latin typeface="+mj-lt"/>
                <a:ea typeface="+mj-ea"/>
                <a:cs typeface="+mj-cs"/>
                <a:sym typeface="Helvetica"/>
              </a:defRPr>
            </a:pPr>
            <a:r>
              <a:rPr lang="ru-RU" sz="1500" dirty="0" err="1"/>
              <a:t>Якщо</a:t>
            </a:r>
            <a:r>
              <a:rPr lang="ru-RU" sz="1500" dirty="0"/>
              <a:t> </a:t>
            </a:r>
            <a:r>
              <a:rPr lang="ru-RU" sz="1500" dirty="0" err="1"/>
              <a:t>зміни</a:t>
            </a:r>
            <a:r>
              <a:rPr lang="ru-RU" sz="1500" dirty="0"/>
              <a:t> </a:t>
            </a:r>
            <a:r>
              <a:rPr lang="ru-RU" sz="1500" dirty="0" err="1"/>
              <a:t>перевищують</a:t>
            </a:r>
            <a:r>
              <a:rPr lang="ru-RU" sz="1500" dirty="0"/>
              <a:t> 20% </a:t>
            </a:r>
            <a:r>
              <a:rPr lang="ru-RU" sz="1500" dirty="0" err="1"/>
              <a:t>від</a:t>
            </a:r>
            <a:r>
              <a:rPr lang="ru-RU" sz="1500" dirty="0"/>
              <a:t> </a:t>
            </a:r>
            <a:r>
              <a:rPr lang="ru-RU" sz="1500" dirty="0" err="1"/>
              <a:t>суми</a:t>
            </a:r>
            <a:r>
              <a:rPr lang="ru-RU" sz="1500" dirty="0"/>
              <a:t> конкретного </a:t>
            </a:r>
            <a:r>
              <a:rPr lang="ru-RU" sz="1500" dirty="0" err="1"/>
              <a:t>розділу</a:t>
            </a:r>
            <a:r>
              <a:rPr lang="ru-RU" sz="1500" dirty="0"/>
              <a:t> </a:t>
            </a:r>
            <a:r>
              <a:rPr lang="ru-RU" sz="1500" dirty="0" err="1"/>
              <a:t>або</a:t>
            </a:r>
            <a:r>
              <a:rPr lang="ru-RU" sz="1500" dirty="0"/>
              <a:t> сума </a:t>
            </a:r>
            <a:r>
              <a:rPr lang="ru-RU" sz="1500" dirty="0" err="1"/>
              <a:t>видатків</a:t>
            </a:r>
            <a:r>
              <a:rPr lang="ru-RU" sz="1500" dirty="0"/>
              <a:t> </a:t>
            </a:r>
            <a:r>
              <a:rPr lang="ru-RU" sz="1500" dirty="0" err="1"/>
              <a:t>розділу</a:t>
            </a:r>
            <a:r>
              <a:rPr lang="ru-RU" sz="1500" dirty="0"/>
              <a:t> </a:t>
            </a:r>
            <a:r>
              <a:rPr lang="ru-RU" sz="1500" dirty="0" err="1"/>
              <a:t>перевищує</a:t>
            </a:r>
            <a:r>
              <a:rPr lang="ru-RU" sz="1500" dirty="0"/>
              <a:t> </a:t>
            </a:r>
            <a:r>
              <a:rPr lang="ru-RU" sz="1500" dirty="0" err="1"/>
              <a:t>затверджену</a:t>
            </a:r>
            <a:r>
              <a:rPr lang="ru-RU" sz="1500" dirty="0"/>
              <a:t> </a:t>
            </a:r>
            <a:r>
              <a:rPr lang="ru-RU" sz="1500" dirty="0" err="1"/>
              <a:t>кошторисом</a:t>
            </a:r>
            <a:r>
              <a:rPr lang="ru-RU" sz="1500" dirty="0"/>
              <a:t>, </a:t>
            </a:r>
            <a:r>
              <a:rPr lang="ru-RU" sz="1500" dirty="0" err="1"/>
              <a:t>Отримувач</a:t>
            </a:r>
            <a:r>
              <a:rPr lang="ru-RU" sz="1500" dirty="0"/>
              <a:t> малого гранту </a:t>
            </a:r>
            <a:r>
              <a:rPr lang="ru-RU" sz="1500" dirty="0" err="1"/>
              <a:t>звертається</a:t>
            </a:r>
            <a:r>
              <a:rPr lang="ru-RU" sz="1500" dirty="0"/>
              <a:t> до </a:t>
            </a:r>
            <a:r>
              <a:rPr lang="ru-RU" sz="1500" dirty="0" err="1"/>
              <a:t>Адміністратора</a:t>
            </a:r>
            <a:r>
              <a:rPr lang="ru-RU" sz="1500" dirty="0"/>
              <a:t> </a:t>
            </a:r>
            <a:r>
              <a:rPr lang="ru-RU" sz="1500" dirty="0" err="1"/>
              <a:t>малих</a:t>
            </a:r>
            <a:r>
              <a:rPr lang="ru-RU" sz="1500" dirty="0"/>
              <a:t> </a:t>
            </a:r>
            <a:r>
              <a:rPr lang="ru-RU" sz="1500" dirty="0" err="1"/>
              <a:t>грантів</a:t>
            </a:r>
            <a:r>
              <a:rPr lang="ru-RU" sz="1500" dirty="0"/>
              <a:t> на </a:t>
            </a:r>
            <a:r>
              <a:rPr lang="ru-RU" sz="1500" dirty="0" err="1"/>
              <a:t>електронну</a:t>
            </a:r>
            <a:r>
              <a:rPr lang="ru-RU" sz="1500" dirty="0"/>
              <a:t> адресу </a:t>
            </a:r>
            <a:r>
              <a:rPr lang="en-US" sz="1500" dirty="0"/>
              <a:t>small_grants@ednannia.ua. </a:t>
            </a:r>
            <a:r>
              <a:rPr lang="ru-RU" sz="1500" dirty="0" err="1"/>
              <a:t>Адміністратор</a:t>
            </a:r>
            <a:r>
              <a:rPr lang="ru-RU" sz="1500" dirty="0"/>
              <a:t> </a:t>
            </a:r>
            <a:r>
              <a:rPr lang="ru-RU" sz="1500" dirty="0" err="1"/>
              <a:t>перевіряє</a:t>
            </a:r>
            <a:r>
              <a:rPr lang="ru-RU" sz="1500" dirty="0"/>
              <a:t> </a:t>
            </a:r>
            <a:r>
              <a:rPr lang="ru-RU" sz="1500" dirty="0" err="1"/>
              <a:t>доцільність</a:t>
            </a:r>
            <a:r>
              <a:rPr lang="ru-RU" sz="1500" dirty="0"/>
              <a:t> та </a:t>
            </a:r>
            <a:r>
              <a:rPr lang="ru-RU" sz="1500" dirty="0" err="1"/>
              <a:t>можливість</a:t>
            </a:r>
            <a:r>
              <a:rPr lang="ru-RU" sz="1500" dirty="0"/>
              <a:t> таких </a:t>
            </a:r>
            <a:r>
              <a:rPr lang="ru-RU" sz="1500" dirty="0" err="1"/>
              <a:t>змін</a:t>
            </a:r>
            <a:r>
              <a:rPr lang="ru-RU" sz="1500" dirty="0"/>
              <a:t> і, у </a:t>
            </a:r>
            <a:r>
              <a:rPr lang="ru-RU" sz="1500" dirty="0" err="1"/>
              <a:t>разі</a:t>
            </a:r>
            <a:r>
              <a:rPr lang="ru-RU" sz="1500" dirty="0"/>
              <a:t> </a:t>
            </a:r>
            <a:r>
              <a:rPr lang="ru-RU" sz="1500" dirty="0" err="1"/>
              <a:t>погодження</a:t>
            </a:r>
            <a:r>
              <a:rPr lang="ru-RU" sz="1500" dirty="0"/>
              <a:t>, </a:t>
            </a:r>
            <a:r>
              <a:rPr lang="ru-RU" sz="1500" dirty="0" err="1"/>
              <a:t>Отримувач</a:t>
            </a:r>
            <a:r>
              <a:rPr lang="ru-RU" sz="1500" dirty="0"/>
              <a:t> </a:t>
            </a:r>
            <a:r>
              <a:rPr lang="ru-RU" sz="1500" dirty="0" err="1"/>
              <a:t>надсилає</a:t>
            </a:r>
            <a:r>
              <a:rPr lang="ru-RU" sz="1500" dirty="0"/>
              <a:t> </a:t>
            </a:r>
            <a:r>
              <a:rPr lang="ru-RU" sz="1500" dirty="0" err="1"/>
              <a:t>зміни</a:t>
            </a:r>
            <a:r>
              <a:rPr lang="ru-RU" sz="1500" dirty="0"/>
              <a:t> до </a:t>
            </a:r>
            <a:r>
              <a:rPr lang="ru-RU" sz="1500" dirty="0" err="1"/>
              <a:t>затвердженого</a:t>
            </a:r>
            <a:r>
              <a:rPr lang="ru-RU" sz="1500" dirty="0"/>
              <a:t> </a:t>
            </a:r>
            <a:r>
              <a:rPr lang="ru-RU" sz="1500" dirty="0" err="1"/>
              <a:t>кошторису</a:t>
            </a:r>
            <a:r>
              <a:rPr lang="ru-RU" sz="1500" dirty="0"/>
              <a:t> та </a:t>
            </a:r>
            <a:r>
              <a:rPr lang="ru-RU" sz="1500" dirty="0" err="1"/>
              <a:t>проєкт</a:t>
            </a:r>
            <a:r>
              <a:rPr lang="ru-RU" sz="1500" dirty="0"/>
              <a:t> </a:t>
            </a:r>
            <a:r>
              <a:rPr lang="ru-RU" sz="1500" dirty="0" err="1"/>
              <a:t>додаткової</a:t>
            </a:r>
            <a:r>
              <a:rPr lang="ru-RU" sz="1500" dirty="0"/>
              <a:t> угоди на </a:t>
            </a:r>
            <a:r>
              <a:rPr lang="ru-RU" sz="1500" dirty="0" err="1"/>
              <a:t>адреси</a:t>
            </a:r>
            <a:r>
              <a:rPr lang="ru-RU" sz="1500" dirty="0"/>
              <a:t> Фонду: </a:t>
            </a:r>
            <a:r>
              <a:rPr lang="en-US" sz="1500" dirty="0"/>
              <a:t>info_konkurs@ispf.gov.ua, maligrantioffice@gmail.com (</a:t>
            </a:r>
            <a:r>
              <a:rPr lang="ru-RU" sz="1500" dirty="0"/>
              <a:t>у </a:t>
            </a:r>
            <a:r>
              <a:rPr lang="ru-RU" sz="1500" dirty="0" err="1"/>
              <a:t>копії</a:t>
            </a:r>
            <a:r>
              <a:rPr lang="ru-RU" sz="1500" dirty="0"/>
              <a:t> — </a:t>
            </a:r>
            <a:r>
              <a:rPr lang="ru-RU" sz="1500" dirty="0" err="1"/>
              <a:t>Адміністратору</a:t>
            </a:r>
            <a:r>
              <a:rPr lang="ru-RU" sz="1500" dirty="0"/>
              <a:t>).</a:t>
            </a:r>
          </a:p>
          <a:p>
            <a:pPr lvl="1" defTabSz="622300">
              <a:lnSpc>
                <a:spcPct val="110000"/>
              </a:lnSpc>
              <a:spcBef>
                <a:spcPts val="200"/>
              </a:spcBef>
              <a:buClr>
                <a:srgbClr val="DE9D41"/>
              </a:buClr>
              <a:buSzPct val="150000"/>
              <a:defRPr b="1">
                <a:solidFill>
                  <a:srgbClr val="002060"/>
                </a:solidFill>
                <a:latin typeface="+mj-lt"/>
                <a:ea typeface="+mj-ea"/>
                <a:cs typeface="+mj-cs"/>
                <a:sym typeface="Helvetica"/>
              </a:defRPr>
            </a:pPr>
            <a:endParaRPr lang="ru-RU" sz="1500" dirty="0"/>
          </a:p>
          <a:p>
            <a:pPr lvl="1" defTabSz="622300">
              <a:lnSpc>
                <a:spcPct val="110000"/>
              </a:lnSpc>
              <a:spcBef>
                <a:spcPts val="200"/>
              </a:spcBef>
              <a:buClr>
                <a:srgbClr val="DE9D41"/>
              </a:buClr>
              <a:buSzPct val="150000"/>
              <a:defRPr b="1">
                <a:solidFill>
                  <a:srgbClr val="002060"/>
                </a:solidFill>
                <a:latin typeface="+mj-lt"/>
                <a:ea typeface="+mj-ea"/>
                <a:cs typeface="+mj-cs"/>
                <a:sym typeface="Helvetica"/>
              </a:defRPr>
            </a:pPr>
            <a:r>
              <a:rPr lang="ru-RU" sz="1500" dirty="0" err="1"/>
              <a:t>Робоча</a:t>
            </a:r>
            <a:r>
              <a:rPr lang="ru-RU" sz="1500" dirty="0"/>
              <a:t> </a:t>
            </a:r>
            <a:r>
              <a:rPr lang="ru-RU" sz="1500" dirty="0" err="1"/>
              <a:t>група</a:t>
            </a:r>
            <a:r>
              <a:rPr lang="ru-RU" sz="1500" dirty="0"/>
              <a:t> </a:t>
            </a:r>
            <a:r>
              <a:rPr lang="ru-RU" sz="1500" dirty="0" err="1"/>
              <a:t>розглядає</a:t>
            </a:r>
            <a:r>
              <a:rPr lang="ru-RU" sz="1500" dirty="0"/>
              <a:t> </a:t>
            </a:r>
            <a:r>
              <a:rPr lang="ru-RU" sz="1500" dirty="0" err="1"/>
              <a:t>відповідний</a:t>
            </a:r>
            <a:r>
              <a:rPr lang="ru-RU" sz="1500" dirty="0"/>
              <a:t> пакет </a:t>
            </a:r>
            <a:r>
              <a:rPr lang="ru-RU" sz="1500" dirty="0" err="1"/>
              <a:t>документів</a:t>
            </a:r>
            <a:r>
              <a:rPr lang="ru-RU" sz="1500" dirty="0"/>
              <a:t> і </a:t>
            </a:r>
            <a:r>
              <a:rPr lang="ru-RU" sz="1500" dirty="0" err="1"/>
              <a:t>приймає</a:t>
            </a:r>
            <a:r>
              <a:rPr lang="ru-RU" sz="1500" dirty="0"/>
              <a:t> </a:t>
            </a:r>
            <a:r>
              <a:rPr lang="ru-RU" sz="1500" dirty="0" err="1"/>
              <a:t>рішення</a:t>
            </a:r>
            <a:r>
              <a:rPr lang="ru-RU" sz="1500" dirty="0"/>
              <a:t> </a:t>
            </a:r>
            <a:r>
              <a:rPr lang="ru-RU" sz="1500" dirty="0" err="1"/>
              <a:t>щодо</a:t>
            </a:r>
            <a:r>
              <a:rPr lang="ru-RU" sz="1500" dirty="0"/>
              <a:t> </a:t>
            </a:r>
            <a:r>
              <a:rPr lang="ru-RU" sz="1500" dirty="0" err="1"/>
              <a:t>його</a:t>
            </a:r>
            <a:r>
              <a:rPr lang="ru-RU" sz="1500" dirty="0"/>
              <a:t> </a:t>
            </a:r>
            <a:r>
              <a:rPr lang="ru-RU" sz="1500" dirty="0" err="1"/>
              <a:t>погодження</a:t>
            </a:r>
            <a:r>
              <a:rPr lang="ru-RU" sz="1500" dirty="0"/>
              <a:t> </a:t>
            </a:r>
            <a:r>
              <a:rPr lang="ru-RU" sz="1500" dirty="0" err="1"/>
              <a:t>або</a:t>
            </a:r>
            <a:r>
              <a:rPr lang="ru-RU" sz="1500" dirty="0"/>
              <a:t> </a:t>
            </a:r>
            <a:r>
              <a:rPr lang="ru-RU" sz="1500" dirty="0" err="1"/>
              <a:t>повернення</a:t>
            </a:r>
            <a:r>
              <a:rPr lang="ru-RU" sz="1500" dirty="0"/>
              <a:t> на </a:t>
            </a:r>
            <a:r>
              <a:rPr lang="ru-RU" sz="1500" dirty="0" err="1"/>
              <a:t>доопрацювання</a:t>
            </a:r>
            <a:r>
              <a:rPr lang="ru-RU" sz="1500" dirty="0"/>
              <a:t>, про </a:t>
            </a:r>
            <a:r>
              <a:rPr lang="ru-RU" sz="1500" dirty="0" err="1"/>
              <a:t>що</a:t>
            </a:r>
            <a:r>
              <a:rPr lang="ru-RU" sz="1500" dirty="0"/>
              <a:t> Фонд </a:t>
            </a:r>
            <a:r>
              <a:rPr lang="ru-RU" sz="1500" dirty="0" err="1"/>
              <a:t>письмово</a:t>
            </a:r>
            <a:r>
              <a:rPr lang="ru-RU" sz="1500" dirty="0"/>
              <a:t> </a:t>
            </a:r>
            <a:r>
              <a:rPr lang="ru-RU" sz="1500" dirty="0" err="1"/>
              <a:t>повідомляє</a:t>
            </a:r>
            <a:r>
              <a:rPr lang="ru-RU" sz="1500" dirty="0"/>
              <a:t> </a:t>
            </a:r>
            <a:r>
              <a:rPr lang="ru-RU" sz="1500" dirty="0" err="1"/>
              <a:t>Отримувача</a:t>
            </a:r>
            <a:r>
              <a:rPr lang="ru-RU" sz="1500" dirty="0"/>
              <a:t> та </a:t>
            </a:r>
            <a:r>
              <a:rPr lang="ru-RU" sz="1500" dirty="0" err="1"/>
              <a:t>Адміністратора</a:t>
            </a:r>
            <a:r>
              <a:rPr lang="ru-RU" sz="1500" dirty="0"/>
              <a:t>.</a:t>
            </a:r>
          </a:p>
          <a:p>
            <a:pPr lvl="1" defTabSz="622300">
              <a:lnSpc>
                <a:spcPct val="110000"/>
              </a:lnSpc>
              <a:spcBef>
                <a:spcPts val="200"/>
              </a:spcBef>
              <a:buClr>
                <a:srgbClr val="DE9D41"/>
              </a:buClr>
              <a:buSzPct val="150000"/>
              <a:defRPr b="1">
                <a:solidFill>
                  <a:srgbClr val="002060"/>
                </a:solidFill>
                <a:latin typeface="+mj-lt"/>
                <a:ea typeface="+mj-ea"/>
                <a:cs typeface="+mj-cs"/>
                <a:sym typeface="Helvetica"/>
              </a:defRPr>
            </a:pPr>
            <a:endParaRPr lang="ru-RU" sz="1500" dirty="0"/>
          </a:p>
          <a:p>
            <a:pPr lvl="1" defTabSz="622300">
              <a:lnSpc>
                <a:spcPct val="110000"/>
              </a:lnSpc>
              <a:spcBef>
                <a:spcPts val="200"/>
              </a:spcBef>
              <a:buClr>
                <a:srgbClr val="DE9D41"/>
              </a:buClr>
              <a:buSzPct val="150000"/>
              <a:defRPr b="1">
                <a:solidFill>
                  <a:srgbClr val="002060"/>
                </a:solidFill>
                <a:latin typeface="+mj-lt"/>
                <a:ea typeface="+mj-ea"/>
                <a:cs typeface="+mj-cs"/>
                <a:sym typeface="Helvetica"/>
              </a:defRPr>
            </a:pPr>
            <a:r>
              <a:rPr lang="ru-RU" sz="1500" dirty="0"/>
              <a:t>У </a:t>
            </a:r>
            <a:r>
              <a:rPr lang="ru-RU" sz="1500" dirty="0" err="1"/>
              <a:t>разі</a:t>
            </a:r>
            <a:r>
              <a:rPr lang="ru-RU" sz="1500" dirty="0"/>
              <a:t> </a:t>
            </a:r>
            <a:r>
              <a:rPr lang="ru-RU" sz="1500" dirty="0" err="1"/>
              <a:t>погодження</a:t>
            </a:r>
            <a:r>
              <a:rPr lang="ru-RU" sz="1500" dirty="0"/>
              <a:t> </a:t>
            </a:r>
            <a:r>
              <a:rPr lang="ru-RU" sz="1500" dirty="0" err="1"/>
              <a:t>змін</a:t>
            </a:r>
            <a:r>
              <a:rPr lang="ru-RU" sz="1500" dirty="0"/>
              <a:t> до </a:t>
            </a:r>
            <a:r>
              <a:rPr lang="ru-RU" sz="1500" dirty="0" err="1"/>
              <a:t>кошторису</a:t>
            </a:r>
            <a:r>
              <a:rPr lang="ru-RU" sz="1500" dirty="0"/>
              <a:t>, </a:t>
            </a:r>
            <a:r>
              <a:rPr lang="ru-RU" sz="1500" dirty="0" err="1"/>
              <a:t>які</a:t>
            </a:r>
            <a:r>
              <a:rPr lang="ru-RU" sz="1500" dirty="0"/>
              <a:t> </a:t>
            </a:r>
            <a:r>
              <a:rPr lang="ru-RU" sz="1500" dirty="0" err="1"/>
              <a:t>потребують</a:t>
            </a:r>
            <a:r>
              <a:rPr lang="ru-RU" sz="1500" dirty="0"/>
              <a:t> </a:t>
            </a:r>
            <a:r>
              <a:rPr lang="ru-RU" sz="1500" dirty="0" err="1"/>
              <a:t>укладання</a:t>
            </a:r>
            <a:r>
              <a:rPr lang="ru-RU" sz="1500" dirty="0"/>
              <a:t> </a:t>
            </a:r>
            <a:r>
              <a:rPr lang="ru-RU" sz="1500" dirty="0" err="1"/>
              <a:t>додаткової</a:t>
            </a:r>
            <a:r>
              <a:rPr lang="ru-RU" sz="1500" dirty="0"/>
              <a:t> угоди, Фонд </a:t>
            </a:r>
            <a:r>
              <a:rPr lang="ru-RU" sz="1500" dirty="0" err="1"/>
              <a:t>готує</a:t>
            </a:r>
            <a:r>
              <a:rPr lang="ru-RU" sz="1500" dirty="0"/>
              <a:t> та </a:t>
            </a:r>
            <a:r>
              <a:rPr lang="ru-RU" sz="1500" dirty="0" err="1"/>
              <a:t>надсилає</a:t>
            </a:r>
            <a:r>
              <a:rPr lang="ru-RU" sz="1500" dirty="0"/>
              <a:t> </a:t>
            </a:r>
            <a:r>
              <a:rPr lang="ru-RU" sz="1500" dirty="0" err="1"/>
              <a:t>електронною</a:t>
            </a:r>
            <a:r>
              <a:rPr lang="ru-RU" sz="1500" dirty="0"/>
              <a:t> </a:t>
            </a:r>
            <a:r>
              <a:rPr lang="ru-RU" sz="1500" dirty="0" err="1"/>
              <a:t>поштою</a:t>
            </a:r>
            <a:r>
              <a:rPr lang="ru-RU" sz="1500" dirty="0"/>
              <a:t> лист </a:t>
            </a:r>
            <a:r>
              <a:rPr lang="ru-RU" sz="1500" dirty="0" err="1"/>
              <a:t>погодження</a:t>
            </a:r>
            <a:r>
              <a:rPr lang="ru-RU" sz="1500" dirty="0"/>
              <a:t> </a:t>
            </a:r>
            <a:r>
              <a:rPr lang="ru-RU" sz="1500" dirty="0" err="1"/>
              <a:t>щодо</a:t>
            </a:r>
            <a:r>
              <a:rPr lang="ru-RU" sz="1500" dirty="0"/>
              <a:t> </a:t>
            </a:r>
            <a:r>
              <a:rPr lang="ru-RU" sz="1500" dirty="0" err="1"/>
              <a:t>зміни</a:t>
            </a:r>
            <a:r>
              <a:rPr lang="ru-RU" sz="1500" dirty="0"/>
              <a:t> </a:t>
            </a:r>
            <a:r>
              <a:rPr lang="ru-RU" sz="1500" dirty="0" err="1"/>
              <a:t>кошторису</a:t>
            </a:r>
            <a:r>
              <a:rPr lang="ru-RU" sz="1500" dirty="0"/>
              <a:t> </a:t>
            </a:r>
            <a:r>
              <a:rPr lang="ru-RU" sz="1500" dirty="0" err="1"/>
              <a:t>Отримувачу</a:t>
            </a:r>
            <a:r>
              <a:rPr lang="ru-RU" sz="1500" dirty="0"/>
              <a:t> малого гранту та </a:t>
            </a:r>
            <a:r>
              <a:rPr lang="ru-RU" sz="1500" dirty="0" err="1"/>
              <a:t>Адміністратору</a:t>
            </a:r>
            <a:r>
              <a:rPr lang="ru-RU" sz="1500" dirty="0"/>
              <a:t>. </a:t>
            </a:r>
            <a:r>
              <a:rPr lang="ru-RU" sz="1500" dirty="0" err="1"/>
              <a:t>Після</a:t>
            </a:r>
            <a:r>
              <a:rPr lang="ru-RU" sz="1500" dirty="0"/>
              <a:t> </a:t>
            </a:r>
            <a:r>
              <a:rPr lang="ru-RU" sz="1500" dirty="0" err="1"/>
              <a:t>цього</a:t>
            </a:r>
            <a:r>
              <a:rPr lang="ru-RU" sz="1500" dirty="0"/>
              <a:t> </a:t>
            </a:r>
            <a:r>
              <a:rPr lang="ru-RU" sz="1500" dirty="0" err="1"/>
              <a:t>Отримувач</a:t>
            </a:r>
            <a:r>
              <a:rPr lang="ru-RU" sz="1500" dirty="0"/>
              <a:t>, Фонд та </a:t>
            </a:r>
            <a:r>
              <a:rPr lang="ru-RU" sz="1500" dirty="0" err="1"/>
              <a:t>Адміністратор</a:t>
            </a:r>
            <a:r>
              <a:rPr lang="ru-RU" sz="1500" dirty="0"/>
              <a:t> </a:t>
            </a:r>
            <a:r>
              <a:rPr lang="ru-RU" sz="1500" dirty="0" err="1"/>
              <a:t>здійснюють</a:t>
            </a:r>
            <a:r>
              <a:rPr lang="ru-RU" sz="1500" dirty="0"/>
              <a:t> </a:t>
            </a:r>
            <a:r>
              <a:rPr lang="ru-RU" sz="1500" dirty="0" err="1"/>
              <a:t>процедури</a:t>
            </a:r>
            <a:r>
              <a:rPr lang="ru-RU" sz="1500" dirty="0"/>
              <a:t>, </a:t>
            </a:r>
            <a:r>
              <a:rPr lang="ru-RU" sz="1500" dirty="0" err="1"/>
              <a:t>необхідні</a:t>
            </a:r>
            <a:r>
              <a:rPr lang="ru-RU" sz="1500" dirty="0"/>
              <a:t> для </a:t>
            </a:r>
            <a:r>
              <a:rPr lang="ru-RU" sz="1500" dirty="0" err="1"/>
              <a:t>укладання</a:t>
            </a:r>
            <a:r>
              <a:rPr lang="ru-RU" sz="1500" dirty="0"/>
              <a:t> </a:t>
            </a:r>
            <a:r>
              <a:rPr lang="ru-RU" sz="1500" dirty="0" err="1"/>
              <a:t>додаткової</a:t>
            </a:r>
            <a:r>
              <a:rPr lang="ru-RU" sz="1500" dirty="0"/>
              <a:t> угоди та </a:t>
            </a:r>
            <a:r>
              <a:rPr lang="ru-RU" sz="1500" dirty="0" err="1"/>
              <a:t>внесення</a:t>
            </a:r>
            <a:r>
              <a:rPr lang="ru-RU" sz="1500" dirty="0"/>
              <a:t> </a:t>
            </a:r>
            <a:r>
              <a:rPr lang="ru-RU" sz="1500" dirty="0" err="1"/>
              <a:t>змін</a:t>
            </a:r>
            <a:r>
              <a:rPr lang="ru-RU" sz="1500" dirty="0"/>
              <a:t> до </a:t>
            </a:r>
            <a:r>
              <a:rPr lang="ru-RU" sz="1500" dirty="0" err="1"/>
              <a:t>кошторису</a:t>
            </a:r>
            <a:r>
              <a:rPr lang="ru-RU" sz="1500" dirty="0"/>
              <a:t>. </a:t>
            </a:r>
            <a:r>
              <a:rPr lang="ru-RU" sz="1500" dirty="0" err="1"/>
              <a:t>Після</a:t>
            </a:r>
            <a:r>
              <a:rPr lang="ru-RU" sz="1500" dirty="0"/>
              <a:t> </a:t>
            </a:r>
            <a:r>
              <a:rPr lang="ru-RU" sz="1500" dirty="0" err="1"/>
              <a:t>підписання</a:t>
            </a:r>
            <a:r>
              <a:rPr lang="ru-RU" sz="1500" dirty="0"/>
              <a:t> </a:t>
            </a:r>
            <a:r>
              <a:rPr lang="ru-RU" sz="1500" dirty="0" err="1"/>
              <a:t>змін</a:t>
            </a:r>
            <a:r>
              <a:rPr lang="ru-RU" sz="1500" dirty="0"/>
              <a:t> </a:t>
            </a:r>
            <a:r>
              <a:rPr lang="ru-RU" sz="1500" dirty="0" err="1"/>
              <a:t>Отримувач</a:t>
            </a:r>
            <a:r>
              <a:rPr lang="ru-RU" sz="1500" dirty="0"/>
              <a:t> малого гранту </a:t>
            </a:r>
            <a:r>
              <a:rPr lang="ru-RU" sz="1500" dirty="0" err="1"/>
              <a:t>має</a:t>
            </a:r>
            <a:r>
              <a:rPr lang="ru-RU" sz="1500" dirty="0"/>
              <a:t> право </a:t>
            </a:r>
            <a:r>
              <a:rPr lang="ru-RU" sz="1500" dirty="0" err="1"/>
              <a:t>здійснювати</a:t>
            </a:r>
            <a:r>
              <a:rPr lang="ru-RU" sz="1500" dirty="0"/>
              <a:t> </a:t>
            </a:r>
            <a:r>
              <a:rPr lang="ru-RU" sz="1500" dirty="0" err="1"/>
              <a:t>виплати</a:t>
            </a:r>
            <a:r>
              <a:rPr lang="ru-RU" sz="1500" dirty="0"/>
              <a:t> у межах </a:t>
            </a:r>
            <a:r>
              <a:rPr lang="ru-RU" sz="1500" dirty="0" err="1"/>
              <a:t>зміненого</a:t>
            </a:r>
            <a:r>
              <a:rPr lang="ru-RU" sz="1500" dirty="0"/>
              <a:t> </a:t>
            </a:r>
            <a:r>
              <a:rPr lang="ru-RU" sz="1500" dirty="0" err="1"/>
              <a:t>кошторису</a:t>
            </a:r>
            <a:r>
              <a:rPr lang="ru-RU" sz="1500" dirty="0"/>
              <a:t>.</a:t>
            </a:r>
          </a:p>
          <a:p>
            <a:pPr lvl="1" defTabSz="622300">
              <a:lnSpc>
                <a:spcPct val="110000"/>
              </a:lnSpc>
              <a:spcBef>
                <a:spcPts val="200"/>
              </a:spcBef>
              <a:buClr>
                <a:srgbClr val="DE9D41"/>
              </a:buClr>
              <a:buSzPct val="150000"/>
              <a:defRPr b="1">
                <a:solidFill>
                  <a:srgbClr val="002060"/>
                </a:solidFill>
                <a:latin typeface="+mj-lt"/>
                <a:ea typeface="+mj-ea"/>
                <a:cs typeface="+mj-cs"/>
                <a:sym typeface="Helvetica"/>
              </a:defRPr>
            </a:pPr>
            <a:endParaRPr lang="ru-RU" sz="1500" dirty="0"/>
          </a:p>
          <a:p>
            <a:pPr lvl="1" defTabSz="622300">
              <a:lnSpc>
                <a:spcPct val="110000"/>
              </a:lnSpc>
              <a:spcBef>
                <a:spcPts val="200"/>
              </a:spcBef>
              <a:buClr>
                <a:srgbClr val="DE9D41"/>
              </a:buClr>
              <a:buSzPct val="150000"/>
              <a:defRPr b="1">
                <a:solidFill>
                  <a:srgbClr val="002060"/>
                </a:solidFill>
                <a:latin typeface="+mj-lt"/>
                <a:ea typeface="+mj-ea"/>
                <a:cs typeface="+mj-cs"/>
                <a:sym typeface="Helvetica"/>
              </a:defRPr>
            </a:pPr>
            <a:endParaRPr lang="ru-RU" sz="1500" dirty="0"/>
          </a:p>
        </p:txBody>
      </p:sp>
      <p:sp>
        <p:nvSpPr>
          <p:cNvPr id="8" name="Виноска">
            <a:extLst>
              <a:ext uri="{FF2B5EF4-FFF2-40B4-BE49-F238E27FC236}">
                <a16:creationId xmlns:a16="http://schemas.microsoft.com/office/drawing/2014/main" id="{326A3CD9-6C15-C858-B306-0DB0E24A120E}"/>
              </a:ext>
            </a:extLst>
          </p:cNvPr>
          <p:cNvSpPr/>
          <p:nvPr/>
        </p:nvSpPr>
        <p:spPr>
          <a:xfrm>
            <a:off x="-15479" y="1484919"/>
            <a:ext cx="12207479" cy="12611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058"/>
                </a:lnTo>
                <a:lnTo>
                  <a:pt x="9075" y="18058"/>
                </a:lnTo>
                <a:lnTo>
                  <a:pt x="9843" y="21600"/>
                </a:lnTo>
                <a:lnTo>
                  <a:pt x="10612" y="18058"/>
                </a:lnTo>
                <a:lnTo>
                  <a:pt x="21600" y="18058"/>
                </a:lnTo>
                <a:lnTo>
                  <a:pt x="21600" y="0"/>
                </a:lnTo>
                <a:lnTo>
                  <a:pt x="0" y="0"/>
                </a:lnTo>
                <a:close/>
              </a:path>
            </a:pathLst>
          </a:custGeom>
          <a:solidFill>
            <a:srgbClr val="DE9D41"/>
          </a:solidFill>
          <a:ln w="12700">
            <a:miter lim="400000"/>
          </a:ln>
        </p:spPr>
        <p:txBody>
          <a:bodyPr lIns="45719" rIns="45719" anchor="ctr"/>
          <a:lstStyle/>
          <a:p>
            <a:endParaRPr lang="ru-RU" sz="2500" b="1" dirty="0">
              <a:solidFill>
                <a:schemeClr val="bg1"/>
              </a:solidFill>
              <a:latin typeface="+mj-lt"/>
            </a:endParaRPr>
          </a:p>
        </p:txBody>
      </p:sp>
      <p:sp>
        <p:nvSpPr>
          <p:cNvPr id="18" name="TextBox 17">
            <a:extLst>
              <a:ext uri="{FF2B5EF4-FFF2-40B4-BE49-F238E27FC236}">
                <a16:creationId xmlns:a16="http://schemas.microsoft.com/office/drawing/2014/main" id="{9669369B-34E2-D954-6BFF-64AE9F509DC0}"/>
              </a:ext>
            </a:extLst>
          </p:cNvPr>
          <p:cNvSpPr txBox="1"/>
          <p:nvPr/>
        </p:nvSpPr>
        <p:spPr>
          <a:xfrm>
            <a:off x="1985039" y="1583665"/>
            <a:ext cx="8072437" cy="8617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ru-RU" sz="2500" b="1" dirty="0">
                <a:solidFill>
                  <a:schemeClr val="bg1"/>
                </a:solidFill>
                <a:latin typeface="+mj-lt"/>
              </a:rPr>
              <a:t>Процедура </a:t>
            </a:r>
            <a:r>
              <a:rPr lang="ru-RU" sz="2500" b="1" dirty="0" err="1">
                <a:solidFill>
                  <a:schemeClr val="bg1"/>
                </a:solidFill>
                <a:latin typeface="+mj-lt"/>
              </a:rPr>
              <a:t>внесення</a:t>
            </a:r>
            <a:r>
              <a:rPr lang="ru-RU" sz="2500" b="1" dirty="0">
                <a:solidFill>
                  <a:schemeClr val="bg1"/>
                </a:solidFill>
                <a:latin typeface="+mj-lt"/>
              </a:rPr>
              <a:t> </a:t>
            </a:r>
            <a:r>
              <a:rPr lang="ru-RU" sz="2500" b="1" dirty="0" err="1">
                <a:solidFill>
                  <a:schemeClr val="bg1"/>
                </a:solidFill>
                <a:latin typeface="+mj-lt"/>
              </a:rPr>
              <a:t>змін</a:t>
            </a:r>
            <a:r>
              <a:rPr lang="ru-RU" sz="2500" b="1" dirty="0">
                <a:solidFill>
                  <a:schemeClr val="bg1"/>
                </a:solidFill>
                <a:latin typeface="+mj-lt"/>
              </a:rPr>
              <a:t> до </a:t>
            </a:r>
            <a:r>
              <a:rPr lang="ru-RU" sz="2500" b="1" dirty="0" err="1">
                <a:solidFill>
                  <a:schemeClr val="bg1"/>
                </a:solidFill>
                <a:latin typeface="+mj-lt"/>
              </a:rPr>
              <a:t>кошторису</a:t>
            </a:r>
            <a:r>
              <a:rPr lang="ru-RU" sz="2500" b="1" dirty="0">
                <a:solidFill>
                  <a:schemeClr val="bg1"/>
                </a:solidFill>
                <a:latin typeface="+mj-lt"/>
              </a:rPr>
              <a:t> </a:t>
            </a:r>
            <a:r>
              <a:rPr lang="ru-RU" sz="2500" b="1" dirty="0">
                <a:solidFill>
                  <a:srgbClr val="002060"/>
                </a:solidFill>
                <a:latin typeface="+mj-lt"/>
              </a:rPr>
              <a:t>з </a:t>
            </a:r>
            <a:r>
              <a:rPr lang="ru-RU" sz="2500" b="1" dirty="0" err="1">
                <a:solidFill>
                  <a:srgbClr val="002060"/>
                </a:solidFill>
                <a:latin typeface="+mj-lt"/>
              </a:rPr>
              <a:t>укладанням</a:t>
            </a:r>
            <a:r>
              <a:rPr lang="ru-RU" sz="2500" b="1" dirty="0">
                <a:solidFill>
                  <a:srgbClr val="002060"/>
                </a:solidFill>
                <a:latin typeface="+mj-lt"/>
              </a:rPr>
              <a:t> </a:t>
            </a:r>
            <a:r>
              <a:rPr lang="ru-RU" sz="2500" b="1" dirty="0" err="1">
                <a:solidFill>
                  <a:srgbClr val="002060"/>
                </a:solidFill>
                <a:latin typeface="+mj-lt"/>
              </a:rPr>
              <a:t>додаткової</a:t>
            </a:r>
            <a:r>
              <a:rPr lang="ru-RU" sz="2500" b="1" dirty="0">
                <a:solidFill>
                  <a:srgbClr val="002060"/>
                </a:solidFill>
                <a:latin typeface="+mj-lt"/>
              </a:rPr>
              <a:t> угоди:</a:t>
            </a:r>
            <a:endParaRPr lang="uk-UA" sz="2500" b="1" dirty="0">
              <a:solidFill>
                <a:srgbClr val="002060"/>
              </a:solidFill>
              <a:latin typeface="+mj-lt"/>
            </a:endParaRPr>
          </a:p>
        </p:txBody>
      </p:sp>
    </p:spTree>
    <p:extLst>
      <p:ext uri="{BB962C8B-B14F-4D97-AF65-F5344CB8AC3E}">
        <p14:creationId xmlns:p14="http://schemas.microsoft.com/office/powerpoint/2010/main" val="3174577203"/>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push dir="u"/>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AAD6F-60F1-21C1-724F-D4C3848AFEA3}"/>
            </a:ext>
          </a:extLst>
        </p:cNvPr>
        <p:cNvGrpSpPr/>
        <p:nvPr/>
      </p:nvGrpSpPr>
      <p:grpSpPr>
        <a:xfrm>
          <a:off x="0" y="0"/>
          <a:ext cx="0" cy="0"/>
          <a:chOff x="0" y="0"/>
          <a:chExt cx="0" cy="0"/>
        </a:xfrm>
      </p:grpSpPr>
      <p:pic>
        <p:nvPicPr>
          <p:cNvPr id="154" name="pasted-movie.png">
            <a:extLst>
              <a:ext uri="{FF2B5EF4-FFF2-40B4-BE49-F238E27FC236}">
                <a16:creationId xmlns:a16="http://schemas.microsoft.com/office/drawing/2014/main" id="{A203434E-DA1E-EDCA-1588-47408819781B}"/>
              </a:ext>
            </a:extLst>
          </p:cNvPr>
          <p:cNvPicPr>
            <a:picLocks noChangeAspect="1"/>
          </p:cNvPicPr>
          <p:nvPr/>
        </p:nvPicPr>
        <p:blipFill>
          <a:blip r:embed="rId3">
            <a:extLst>
              <a:ext uri="{28A0092B-C50C-407E-A947-70E740481C1C}">
                <a14:useLocalDpi xmlns:a14="http://schemas.microsoft.com/office/drawing/2010/main" val="0"/>
              </a:ext>
            </a:extLst>
          </a:blip>
          <a:srcRect l="23106" r="23106"/>
          <a:stretch/>
        </p:blipFill>
        <p:spPr>
          <a:xfrm>
            <a:off x="6102090" y="820810"/>
            <a:ext cx="4545455" cy="5628225"/>
          </a:xfrm>
          <a:custGeom>
            <a:avLst/>
            <a:gdLst/>
            <a:ahLst/>
            <a:cxnLst>
              <a:cxn ang="0">
                <a:pos x="wd2" y="hd2"/>
              </a:cxn>
              <a:cxn ang="5400000">
                <a:pos x="wd2" y="hd2"/>
              </a:cxn>
              <a:cxn ang="10800000">
                <a:pos x="wd2" y="hd2"/>
              </a:cxn>
              <a:cxn ang="16200000">
                <a:pos x="wd2" y="hd2"/>
              </a:cxn>
            </a:cxnLst>
            <a:rect l="0" t="0" r="r" b="b"/>
            <a:pathLst>
              <a:path w="21600" h="21600" extrusionOk="0">
                <a:moveTo>
                  <a:pt x="2195" y="0"/>
                </a:moveTo>
                <a:lnTo>
                  <a:pt x="1569" y="3"/>
                </a:lnTo>
                <a:lnTo>
                  <a:pt x="1476" y="95"/>
                </a:lnTo>
                <a:lnTo>
                  <a:pt x="1476" y="9323"/>
                </a:lnTo>
                <a:lnTo>
                  <a:pt x="0" y="9323"/>
                </a:lnTo>
                <a:lnTo>
                  <a:pt x="0" y="20171"/>
                </a:lnTo>
                <a:lnTo>
                  <a:pt x="4214" y="20171"/>
                </a:lnTo>
                <a:lnTo>
                  <a:pt x="4214" y="21600"/>
                </a:lnTo>
                <a:lnTo>
                  <a:pt x="21600" y="21600"/>
                </a:lnTo>
                <a:lnTo>
                  <a:pt x="21600" y="14043"/>
                </a:lnTo>
                <a:lnTo>
                  <a:pt x="21600" y="3494"/>
                </a:lnTo>
                <a:lnTo>
                  <a:pt x="19560" y="3494"/>
                </a:lnTo>
                <a:lnTo>
                  <a:pt x="19560" y="0"/>
                </a:lnTo>
                <a:lnTo>
                  <a:pt x="2195" y="0"/>
                </a:lnTo>
                <a:close/>
              </a:path>
            </a:pathLst>
          </a:custGeom>
          <a:ln w="12700">
            <a:miter lim="400000"/>
          </a:ln>
        </p:spPr>
      </p:pic>
      <p:pic>
        <p:nvPicPr>
          <p:cNvPr id="155" name="pasted-image.pdf" descr="pasted-image.pdf">
            <a:extLst>
              <a:ext uri="{FF2B5EF4-FFF2-40B4-BE49-F238E27FC236}">
                <a16:creationId xmlns:a16="http://schemas.microsoft.com/office/drawing/2014/main" id="{49FDF9BB-99F2-D27C-6FFC-FE2F6BC79566}"/>
              </a:ext>
            </a:extLst>
          </p:cNvPr>
          <p:cNvPicPr>
            <a:picLocks noChangeAspect="1"/>
          </p:cNvPicPr>
          <p:nvPr/>
        </p:nvPicPr>
        <p:blipFill>
          <a:blip r:embed="rId4"/>
          <a:stretch>
            <a:fillRect/>
          </a:stretch>
        </p:blipFill>
        <p:spPr>
          <a:xfrm>
            <a:off x="10939944" y="352756"/>
            <a:ext cx="869914" cy="936983"/>
          </a:xfrm>
          <a:prstGeom prst="rect">
            <a:avLst/>
          </a:prstGeom>
          <a:ln w="12700">
            <a:miter lim="400000"/>
          </a:ln>
        </p:spPr>
      </p:pic>
      <p:sp>
        <p:nvSpPr>
          <p:cNvPr id="156" name="ЗАГОЛОВОК СЛАЙДУ">
            <a:extLst>
              <a:ext uri="{FF2B5EF4-FFF2-40B4-BE49-F238E27FC236}">
                <a16:creationId xmlns:a16="http://schemas.microsoft.com/office/drawing/2014/main" id="{40AC5ECB-4165-F8F7-767E-E97CC524CDEB}"/>
              </a:ext>
            </a:extLst>
          </p:cNvPr>
          <p:cNvSpPr txBox="1"/>
          <p:nvPr/>
        </p:nvSpPr>
        <p:spPr>
          <a:xfrm>
            <a:off x="98695" y="352756"/>
            <a:ext cx="5873337" cy="153272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rIns="45719">
            <a:spAutoFit/>
          </a:bodyPr>
          <a:lstStyle>
            <a:lvl1pPr>
              <a:lnSpc>
                <a:spcPct val="90000"/>
              </a:lnSpc>
              <a:defRPr sz="3200" b="1">
                <a:solidFill>
                  <a:srgbClr val="002060"/>
                </a:solidFill>
                <a:latin typeface="+mj-lt"/>
                <a:ea typeface="+mj-ea"/>
                <a:cs typeface="+mj-cs"/>
                <a:sym typeface="Helvetica"/>
              </a:defRPr>
            </a:lvl1pPr>
          </a:lstStyle>
          <a:p>
            <a:r>
              <a:rPr lang="ru-RU" sz="2600" dirty="0" err="1"/>
              <a:t>Проблемні</a:t>
            </a:r>
            <a:r>
              <a:rPr lang="ru-RU" sz="2600" dirty="0"/>
              <a:t> </a:t>
            </a:r>
            <a:r>
              <a:rPr lang="ru-RU" sz="2600" dirty="0" err="1"/>
              <a:t>питання</a:t>
            </a:r>
            <a:r>
              <a:rPr lang="ru-RU" sz="2600" dirty="0">
                <a:solidFill>
                  <a:srgbClr val="DE9D41"/>
                </a:solidFill>
              </a:rPr>
              <a:t>, </a:t>
            </a:r>
            <a:r>
              <a:rPr lang="ru-RU" sz="2600" dirty="0" err="1">
                <a:solidFill>
                  <a:srgbClr val="DE9D41"/>
                </a:solidFill>
              </a:rPr>
              <a:t>які</a:t>
            </a:r>
            <a:r>
              <a:rPr lang="ru-RU" sz="2600" dirty="0">
                <a:solidFill>
                  <a:srgbClr val="DE9D41"/>
                </a:solidFill>
              </a:rPr>
              <a:t> </a:t>
            </a:r>
            <a:r>
              <a:rPr lang="ru-RU" sz="2600" dirty="0" err="1">
                <a:solidFill>
                  <a:srgbClr val="DE9D41"/>
                </a:solidFill>
              </a:rPr>
              <a:t>виникають</a:t>
            </a:r>
            <a:r>
              <a:rPr lang="ru-RU" sz="2600" dirty="0">
                <a:solidFill>
                  <a:srgbClr val="DE9D41"/>
                </a:solidFill>
              </a:rPr>
              <a:t> при </a:t>
            </a:r>
            <a:r>
              <a:rPr lang="ru-RU" sz="2600" dirty="0" err="1">
                <a:solidFill>
                  <a:srgbClr val="DE9D41"/>
                </a:solidFill>
              </a:rPr>
              <a:t>узгодженні</a:t>
            </a:r>
            <a:endParaRPr lang="ru-RU" sz="2600" dirty="0">
              <a:solidFill>
                <a:srgbClr val="DE9D41"/>
              </a:solidFill>
            </a:endParaRPr>
          </a:p>
          <a:p>
            <a:r>
              <a:rPr lang="ru-RU" sz="2600" dirty="0" err="1">
                <a:solidFill>
                  <a:srgbClr val="DE9D41"/>
                </a:solidFill>
              </a:rPr>
              <a:t>заміни</a:t>
            </a:r>
            <a:r>
              <a:rPr lang="ru-RU" sz="2600" dirty="0">
                <a:solidFill>
                  <a:srgbClr val="DE9D41"/>
                </a:solidFill>
              </a:rPr>
              <a:t> </a:t>
            </a:r>
            <a:r>
              <a:rPr lang="ru-RU" sz="2600" dirty="0" err="1">
                <a:solidFill>
                  <a:srgbClr val="DE9D41"/>
                </a:solidFill>
              </a:rPr>
              <a:t>фахівців</a:t>
            </a:r>
            <a:endParaRPr lang="ru-RU" sz="2600" dirty="0">
              <a:solidFill>
                <a:srgbClr val="DE9D41"/>
              </a:solidFill>
            </a:endParaRPr>
          </a:p>
          <a:p>
            <a:endParaRPr sz="2600" dirty="0">
              <a:solidFill>
                <a:srgbClr val="DE9D41"/>
              </a:solidFill>
            </a:endParaRPr>
          </a:p>
        </p:txBody>
      </p:sp>
      <p:sp>
        <p:nvSpPr>
          <p:cNvPr id="157" name="Прямокутник">
            <a:extLst>
              <a:ext uri="{FF2B5EF4-FFF2-40B4-BE49-F238E27FC236}">
                <a16:creationId xmlns:a16="http://schemas.microsoft.com/office/drawing/2014/main" id="{FA438D7E-4F5B-7E9A-F0A2-D12161C80721}"/>
              </a:ext>
            </a:extLst>
          </p:cNvPr>
          <p:cNvSpPr/>
          <p:nvPr/>
        </p:nvSpPr>
        <p:spPr>
          <a:xfrm>
            <a:off x="0" y="1555182"/>
            <a:ext cx="5061105" cy="29864"/>
          </a:xfrm>
          <a:prstGeom prst="rect">
            <a:avLst/>
          </a:prstGeom>
          <a:solidFill>
            <a:srgbClr val="DD9D3D"/>
          </a:solidFill>
          <a:ln w="12700">
            <a:miter lim="400000"/>
          </a:ln>
        </p:spPr>
        <p:txBody>
          <a:bodyPr lIns="45719" rIns="45719" anchor="ctr"/>
          <a:lstStyle/>
          <a:p>
            <a:endParaRPr/>
          </a:p>
        </p:txBody>
      </p:sp>
      <p:sp>
        <p:nvSpPr>
          <p:cNvPr id="158" name="ТЕКСТ">
            <a:extLst>
              <a:ext uri="{FF2B5EF4-FFF2-40B4-BE49-F238E27FC236}">
                <a16:creationId xmlns:a16="http://schemas.microsoft.com/office/drawing/2014/main" id="{F9C81AC0-1691-C5AA-926B-6B06ED5EF1F6}"/>
              </a:ext>
            </a:extLst>
          </p:cNvPr>
          <p:cNvSpPr txBox="1"/>
          <p:nvPr/>
        </p:nvSpPr>
        <p:spPr>
          <a:xfrm>
            <a:off x="417295" y="2333625"/>
            <a:ext cx="5061106" cy="34214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lvl1pPr defTabSz="711200">
              <a:lnSpc>
                <a:spcPct val="110000"/>
              </a:lnSpc>
              <a:spcBef>
                <a:spcPts val="600"/>
              </a:spcBef>
              <a:defRPr sz="1600">
                <a:solidFill>
                  <a:srgbClr val="081F5C"/>
                </a:solidFill>
                <a:latin typeface="+mj-lt"/>
                <a:ea typeface="+mj-ea"/>
                <a:cs typeface="+mj-cs"/>
                <a:sym typeface="Helvetica"/>
              </a:defRPr>
            </a:lvl1pPr>
          </a:lstStyle>
          <a:p>
            <a:endParaRPr/>
          </a:p>
        </p:txBody>
      </p:sp>
      <p:sp>
        <p:nvSpPr>
          <p:cNvPr id="160" name="Лінія">
            <a:extLst>
              <a:ext uri="{FF2B5EF4-FFF2-40B4-BE49-F238E27FC236}">
                <a16:creationId xmlns:a16="http://schemas.microsoft.com/office/drawing/2014/main" id="{BDF8A2B6-E85A-8F95-4458-17B2AC906AB5}"/>
              </a:ext>
            </a:extLst>
          </p:cNvPr>
          <p:cNvSpPr/>
          <p:nvPr/>
        </p:nvSpPr>
        <p:spPr>
          <a:xfrm flipV="1">
            <a:off x="10206851" y="7318"/>
            <a:ext cx="15876" cy="3997131"/>
          </a:xfrm>
          <a:prstGeom prst="line">
            <a:avLst/>
          </a:prstGeom>
          <a:ln w="12700">
            <a:solidFill>
              <a:srgbClr val="FFFFFF"/>
            </a:solidFill>
          </a:ln>
        </p:spPr>
        <p:txBody>
          <a:bodyPr lIns="45719" rIns="45719"/>
          <a:lstStyle/>
          <a:p>
            <a:endParaRPr/>
          </a:p>
        </p:txBody>
      </p:sp>
      <p:sp>
        <p:nvSpPr>
          <p:cNvPr id="161" name="Лінія">
            <a:extLst>
              <a:ext uri="{FF2B5EF4-FFF2-40B4-BE49-F238E27FC236}">
                <a16:creationId xmlns:a16="http://schemas.microsoft.com/office/drawing/2014/main" id="{EC208495-96E6-18D0-0B63-DCCC1BEAD3E3}"/>
              </a:ext>
            </a:extLst>
          </p:cNvPr>
          <p:cNvSpPr/>
          <p:nvPr/>
        </p:nvSpPr>
        <p:spPr>
          <a:xfrm>
            <a:off x="6096931" y="3231975"/>
            <a:ext cx="1871484" cy="1"/>
          </a:xfrm>
          <a:prstGeom prst="line">
            <a:avLst/>
          </a:prstGeom>
          <a:ln w="12700">
            <a:solidFill>
              <a:srgbClr val="FFFFFF"/>
            </a:solidFill>
          </a:ln>
        </p:spPr>
        <p:txBody>
          <a:bodyPr lIns="45719" rIns="45719"/>
          <a:lstStyle/>
          <a:p>
            <a:endParaRPr/>
          </a:p>
        </p:txBody>
      </p:sp>
      <p:sp>
        <p:nvSpPr>
          <p:cNvPr id="7" name="TextBox 6">
            <a:extLst>
              <a:ext uri="{FF2B5EF4-FFF2-40B4-BE49-F238E27FC236}">
                <a16:creationId xmlns:a16="http://schemas.microsoft.com/office/drawing/2014/main" id="{8CB84D51-7C57-AA4C-5DEB-C7DE8055883C}"/>
              </a:ext>
            </a:extLst>
          </p:cNvPr>
          <p:cNvSpPr txBox="1"/>
          <p:nvPr/>
        </p:nvSpPr>
        <p:spPr>
          <a:xfrm>
            <a:off x="33532" y="1057435"/>
            <a:ext cx="5799528" cy="656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1" algn="just" defTabSz="622300">
              <a:lnSpc>
                <a:spcPct val="110000"/>
              </a:lnSpc>
              <a:spcBef>
                <a:spcPts val="200"/>
              </a:spcBef>
              <a:buClr>
                <a:srgbClr val="DE9D41"/>
              </a:buClr>
              <a:buSzPct val="150000"/>
              <a:defRPr b="1">
                <a:solidFill>
                  <a:srgbClr val="002060"/>
                </a:solidFill>
                <a:latin typeface="+mj-lt"/>
                <a:ea typeface="+mj-ea"/>
                <a:cs typeface="+mj-cs"/>
                <a:sym typeface="Helvetica"/>
              </a:defRPr>
            </a:pPr>
            <a:r>
              <a:rPr lang="ru-RU" sz="1800" dirty="0">
                <a:solidFill>
                  <a:srgbClr val="002060"/>
                </a:solidFill>
              </a:rPr>
              <a:t>	</a:t>
            </a:r>
            <a:endParaRPr lang="ru-RU" sz="1500" dirty="0"/>
          </a:p>
          <a:p>
            <a:pPr marL="179999" lvl="1" indent="-179999" algn="just" defTabSz="622300">
              <a:lnSpc>
                <a:spcPct val="110000"/>
              </a:lnSpc>
              <a:spcBef>
                <a:spcPts val="200"/>
              </a:spcBef>
              <a:buClr>
                <a:srgbClr val="DE9D41"/>
              </a:buClr>
              <a:buSzPct val="150000"/>
              <a:buFont typeface="Arial"/>
              <a:buChar char="•"/>
              <a:defRPr b="1">
                <a:solidFill>
                  <a:srgbClr val="002060"/>
                </a:solidFill>
                <a:latin typeface="+mj-lt"/>
                <a:ea typeface="+mj-ea"/>
                <a:cs typeface="+mj-cs"/>
                <a:sym typeface="Helvetica"/>
              </a:defRPr>
            </a:pPr>
            <a:endParaRPr lang="uk-UA" sz="1500" dirty="0"/>
          </a:p>
        </p:txBody>
      </p:sp>
      <p:sp>
        <p:nvSpPr>
          <p:cNvPr id="2" name="Лінія">
            <a:extLst>
              <a:ext uri="{FF2B5EF4-FFF2-40B4-BE49-F238E27FC236}">
                <a16:creationId xmlns:a16="http://schemas.microsoft.com/office/drawing/2014/main" id="{D92B93CB-3837-6CBD-937F-C3EC0001D327}"/>
              </a:ext>
            </a:extLst>
          </p:cNvPr>
          <p:cNvSpPr/>
          <p:nvPr/>
        </p:nvSpPr>
        <p:spPr>
          <a:xfrm>
            <a:off x="9420005" y="1716459"/>
            <a:ext cx="1853967" cy="1"/>
          </a:xfrm>
          <a:prstGeom prst="line">
            <a:avLst/>
          </a:prstGeom>
          <a:ln w="12700">
            <a:solidFill>
              <a:srgbClr val="FFFFFF"/>
            </a:solidFill>
          </a:ln>
        </p:spPr>
        <p:txBody>
          <a:bodyPr lIns="45719" rIns="45719"/>
          <a:lstStyle/>
          <a:p>
            <a:endParaRPr/>
          </a:p>
        </p:txBody>
      </p:sp>
      <p:sp>
        <p:nvSpPr>
          <p:cNvPr id="4" name="Лінія">
            <a:extLst>
              <a:ext uri="{FF2B5EF4-FFF2-40B4-BE49-F238E27FC236}">
                <a16:creationId xmlns:a16="http://schemas.microsoft.com/office/drawing/2014/main" id="{EEC00CE5-DFFB-9813-E022-66B45E6396C5}"/>
              </a:ext>
            </a:extLst>
          </p:cNvPr>
          <p:cNvSpPr/>
          <p:nvPr/>
        </p:nvSpPr>
        <p:spPr>
          <a:xfrm flipV="1">
            <a:off x="6396851" y="1436067"/>
            <a:ext cx="15876" cy="3997131"/>
          </a:xfrm>
          <a:prstGeom prst="line">
            <a:avLst/>
          </a:prstGeom>
          <a:ln w="12700">
            <a:solidFill>
              <a:srgbClr val="FFFFFF"/>
            </a:solidFill>
          </a:ln>
        </p:spPr>
        <p:txBody>
          <a:bodyPr lIns="45719" rIns="45719"/>
          <a:lstStyle/>
          <a:p>
            <a:endParaRPr/>
          </a:p>
        </p:txBody>
      </p:sp>
      <p:sp>
        <p:nvSpPr>
          <p:cNvPr id="5" name="TextBox 4">
            <a:extLst>
              <a:ext uri="{FF2B5EF4-FFF2-40B4-BE49-F238E27FC236}">
                <a16:creationId xmlns:a16="http://schemas.microsoft.com/office/drawing/2014/main" id="{16D096FD-CFCC-E906-B2D7-41C0A523B877}"/>
              </a:ext>
            </a:extLst>
          </p:cNvPr>
          <p:cNvSpPr txBox="1"/>
          <p:nvPr/>
        </p:nvSpPr>
        <p:spPr>
          <a:xfrm>
            <a:off x="-2110" y="1813632"/>
            <a:ext cx="6106562" cy="53674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79999" lvl="1" indent="-179999" defTabSz="622300">
              <a:lnSpc>
                <a:spcPct val="110000"/>
              </a:lnSpc>
              <a:spcBef>
                <a:spcPts val="200"/>
              </a:spcBef>
              <a:buClr>
                <a:srgbClr val="DE9D41"/>
              </a:buClr>
              <a:buSzPct val="150000"/>
              <a:buFont typeface="Arial"/>
              <a:buChar char="•"/>
              <a:defRPr b="1">
                <a:solidFill>
                  <a:srgbClr val="002060"/>
                </a:solidFill>
                <a:latin typeface="+mj-lt"/>
                <a:ea typeface="+mj-ea"/>
                <a:cs typeface="+mj-cs"/>
                <a:sym typeface="Helvetica"/>
              </a:defRPr>
            </a:pPr>
            <a:r>
              <a:rPr lang="ru-RU" sz="1300" dirty="0" err="1"/>
              <a:t>Невідповідність</a:t>
            </a:r>
            <a:r>
              <a:rPr lang="ru-RU" sz="1300" dirty="0"/>
              <a:t> </a:t>
            </a:r>
            <a:r>
              <a:rPr lang="ru-RU" sz="1300" dirty="0" err="1"/>
              <a:t>фахівців</a:t>
            </a:r>
            <a:r>
              <a:rPr lang="ru-RU" sz="1300" dirty="0"/>
              <a:t> </a:t>
            </a:r>
            <a:r>
              <a:rPr lang="ru-RU" sz="1300" dirty="0" err="1"/>
              <a:t>кваліфікаційним</a:t>
            </a:r>
            <a:r>
              <a:rPr lang="ru-RU" sz="1300" dirty="0"/>
              <a:t> </a:t>
            </a:r>
            <a:r>
              <a:rPr lang="ru-RU" sz="1300" dirty="0" err="1"/>
              <a:t>вимогам</a:t>
            </a:r>
            <a:r>
              <a:rPr lang="ru-RU" sz="1300" dirty="0"/>
              <a:t> </a:t>
            </a:r>
            <a:r>
              <a:rPr lang="ru-RU" sz="1300" dirty="0" err="1"/>
              <a:t>щодо</a:t>
            </a:r>
            <a:r>
              <a:rPr lang="ru-RU" sz="1300" dirty="0"/>
              <a:t> посади, на яку </a:t>
            </a:r>
            <a:r>
              <a:rPr lang="ru-RU" sz="1300" dirty="0" err="1"/>
              <a:t>претендує</a:t>
            </a:r>
            <a:r>
              <a:rPr lang="ru-RU" sz="1300" dirty="0"/>
              <a:t> особа, </a:t>
            </a:r>
            <a:r>
              <a:rPr lang="ru-RU" sz="1300" dirty="0" err="1"/>
              <a:t>зокрема</a:t>
            </a:r>
            <a:r>
              <a:rPr lang="ru-RU" sz="1300" dirty="0"/>
              <a:t>:</a:t>
            </a:r>
          </a:p>
          <a:p>
            <a:pPr marL="179999" lvl="1" indent="-179999" defTabSz="622300">
              <a:lnSpc>
                <a:spcPct val="110000"/>
              </a:lnSpc>
              <a:spcBef>
                <a:spcPts val="200"/>
              </a:spcBef>
              <a:buClr>
                <a:srgbClr val="DE9D41"/>
              </a:buClr>
              <a:buSzPct val="150000"/>
              <a:buFont typeface="Arial"/>
              <a:buChar char="•"/>
              <a:defRPr b="1">
                <a:solidFill>
                  <a:srgbClr val="002060"/>
                </a:solidFill>
                <a:latin typeface="+mj-lt"/>
                <a:ea typeface="+mj-ea"/>
                <a:cs typeface="+mj-cs"/>
                <a:sym typeface="Helvetica"/>
              </a:defRPr>
            </a:pPr>
            <a:r>
              <a:rPr lang="ru-RU" sz="1300" dirty="0"/>
              <a:t> </a:t>
            </a:r>
            <a:r>
              <a:rPr lang="ru-RU" sz="1300" dirty="0" err="1"/>
              <a:t>недостатній</a:t>
            </a:r>
            <a:r>
              <a:rPr lang="ru-RU" sz="1300" dirty="0"/>
              <a:t> </a:t>
            </a:r>
            <a:r>
              <a:rPr lang="ru-RU" sz="1300" dirty="0" err="1"/>
              <a:t>рівень</a:t>
            </a:r>
            <a:r>
              <a:rPr lang="ru-RU" sz="1300" dirty="0"/>
              <a:t> </a:t>
            </a:r>
            <a:r>
              <a:rPr lang="ru-RU" sz="1300" dirty="0" err="1"/>
              <a:t>освіти</a:t>
            </a:r>
            <a:r>
              <a:rPr lang="ru-RU" sz="1300" dirty="0"/>
              <a:t>;</a:t>
            </a:r>
          </a:p>
          <a:p>
            <a:pPr marL="179999" lvl="1" indent="-179999" defTabSz="622300">
              <a:lnSpc>
                <a:spcPct val="110000"/>
              </a:lnSpc>
              <a:spcBef>
                <a:spcPts val="200"/>
              </a:spcBef>
              <a:buClr>
                <a:srgbClr val="DE9D41"/>
              </a:buClr>
              <a:buSzPct val="150000"/>
              <a:buFont typeface="Arial"/>
              <a:buChar char="•"/>
              <a:defRPr b="1">
                <a:solidFill>
                  <a:srgbClr val="002060"/>
                </a:solidFill>
                <a:latin typeface="+mj-lt"/>
                <a:ea typeface="+mj-ea"/>
                <a:cs typeface="+mj-cs"/>
                <a:sym typeface="Helvetica"/>
              </a:defRPr>
            </a:pPr>
            <a:r>
              <a:rPr lang="ru-RU" sz="1300" dirty="0"/>
              <a:t> </a:t>
            </a:r>
            <a:r>
              <a:rPr lang="ru-RU" sz="1300" dirty="0" err="1"/>
              <a:t>відсутність</a:t>
            </a:r>
            <a:r>
              <a:rPr lang="ru-RU" sz="1300" dirty="0"/>
              <a:t> </a:t>
            </a:r>
            <a:r>
              <a:rPr lang="ru-RU" sz="1300" dirty="0" err="1"/>
              <a:t>відповідного</a:t>
            </a:r>
            <a:r>
              <a:rPr lang="ru-RU" sz="1300" dirty="0"/>
              <a:t> </a:t>
            </a:r>
            <a:r>
              <a:rPr lang="ru-RU" sz="1300" dirty="0" err="1"/>
              <a:t>досвіду</a:t>
            </a:r>
            <a:r>
              <a:rPr lang="ru-RU" sz="1300" dirty="0"/>
              <a:t> </a:t>
            </a:r>
            <a:r>
              <a:rPr lang="ru-RU" sz="1300" dirty="0" err="1"/>
              <a:t>роботи</a:t>
            </a:r>
            <a:r>
              <a:rPr lang="ru-RU" sz="1300" dirty="0"/>
              <a:t>;</a:t>
            </a:r>
          </a:p>
          <a:p>
            <a:pPr marL="179999" lvl="1" indent="-179999" defTabSz="622300">
              <a:lnSpc>
                <a:spcPct val="110000"/>
              </a:lnSpc>
              <a:spcBef>
                <a:spcPts val="200"/>
              </a:spcBef>
              <a:buClr>
                <a:srgbClr val="DE9D41"/>
              </a:buClr>
              <a:buSzPct val="150000"/>
              <a:buFont typeface="Arial"/>
              <a:buChar char="•"/>
              <a:defRPr b="1">
                <a:solidFill>
                  <a:srgbClr val="002060"/>
                </a:solidFill>
                <a:latin typeface="+mj-lt"/>
                <a:ea typeface="+mj-ea"/>
                <a:cs typeface="+mj-cs"/>
                <a:sym typeface="Helvetica"/>
              </a:defRPr>
            </a:pPr>
            <a:r>
              <a:rPr lang="ru-RU" sz="1300" dirty="0" err="1"/>
              <a:t>відсутність</a:t>
            </a:r>
            <a:r>
              <a:rPr lang="ru-RU" sz="1300" dirty="0"/>
              <a:t> </a:t>
            </a:r>
            <a:r>
              <a:rPr lang="ru-RU" sz="1300" dirty="0" err="1"/>
              <a:t>сертифікатів</a:t>
            </a:r>
            <a:r>
              <a:rPr lang="ru-RU" sz="1300" dirty="0"/>
              <a:t>, </a:t>
            </a:r>
            <a:r>
              <a:rPr lang="ru-RU" sz="1300" dirty="0" err="1"/>
              <a:t>що</a:t>
            </a:r>
            <a:r>
              <a:rPr lang="ru-RU" sz="1300" dirty="0"/>
              <a:t> </a:t>
            </a:r>
            <a:r>
              <a:rPr lang="ru-RU" sz="1300" dirty="0" err="1"/>
              <a:t>підтверджують</a:t>
            </a:r>
            <a:r>
              <a:rPr lang="ru-RU" sz="1300" dirty="0"/>
              <a:t> </a:t>
            </a:r>
            <a:r>
              <a:rPr lang="ru-RU" sz="1300" dirty="0" err="1"/>
              <a:t>проходження</a:t>
            </a:r>
            <a:r>
              <a:rPr lang="ru-RU" sz="1300" dirty="0"/>
              <a:t> </a:t>
            </a:r>
            <a:r>
              <a:rPr lang="ru-RU" sz="1300" dirty="0" err="1"/>
              <a:t>тренінгів</a:t>
            </a:r>
            <a:r>
              <a:rPr lang="ru-RU" sz="1300" dirty="0"/>
              <a:t>, </a:t>
            </a:r>
            <a:r>
              <a:rPr lang="ru-RU" sz="1300" dirty="0" err="1"/>
              <a:t>освітніх</a:t>
            </a:r>
            <a:r>
              <a:rPr lang="ru-RU" sz="1300" dirty="0"/>
              <a:t> </a:t>
            </a:r>
            <a:r>
              <a:rPr lang="ru-RU" sz="1300" dirty="0" err="1"/>
              <a:t>програм</a:t>
            </a:r>
            <a:r>
              <a:rPr lang="ru-RU" sz="1300" dirty="0"/>
              <a:t>, </a:t>
            </a:r>
            <a:r>
              <a:rPr lang="ru-RU" sz="1300" dirty="0" err="1"/>
              <a:t>навчальних</a:t>
            </a:r>
            <a:r>
              <a:rPr lang="ru-RU" sz="1300" dirty="0"/>
              <a:t> </a:t>
            </a:r>
            <a:r>
              <a:rPr lang="ru-RU" sz="1300" dirty="0" err="1"/>
              <a:t>курсів</a:t>
            </a:r>
            <a:r>
              <a:rPr lang="ru-RU" sz="1300" dirty="0"/>
              <a:t>.</a:t>
            </a:r>
          </a:p>
          <a:p>
            <a:pPr marL="179999" lvl="1" indent="-179999" defTabSz="622300">
              <a:lnSpc>
                <a:spcPct val="110000"/>
              </a:lnSpc>
              <a:spcBef>
                <a:spcPts val="200"/>
              </a:spcBef>
              <a:buClr>
                <a:srgbClr val="DE9D41"/>
              </a:buClr>
              <a:buSzPct val="150000"/>
              <a:buFont typeface="Arial"/>
              <a:buChar char="•"/>
              <a:defRPr b="1">
                <a:solidFill>
                  <a:srgbClr val="002060"/>
                </a:solidFill>
                <a:latin typeface="+mj-lt"/>
                <a:ea typeface="+mj-ea"/>
                <a:cs typeface="+mj-cs"/>
                <a:sym typeface="Helvetica"/>
              </a:defRPr>
            </a:pPr>
            <a:r>
              <a:rPr lang="ru-RU" sz="1300" dirty="0"/>
              <a:t>Брак </a:t>
            </a:r>
            <a:r>
              <a:rPr lang="ru-RU" sz="1300" dirty="0" err="1"/>
              <a:t>достатніх</a:t>
            </a:r>
            <a:r>
              <a:rPr lang="ru-RU" sz="1300" dirty="0"/>
              <a:t> </a:t>
            </a:r>
            <a:r>
              <a:rPr lang="ru-RU" sz="1300" dirty="0" err="1"/>
              <a:t>обґрунтувань</a:t>
            </a:r>
            <a:r>
              <a:rPr lang="ru-RU" sz="1300" dirty="0"/>
              <a:t> </a:t>
            </a:r>
            <a:r>
              <a:rPr lang="ru-RU" sz="1300" dirty="0" err="1"/>
              <a:t>щодо</a:t>
            </a:r>
            <a:r>
              <a:rPr lang="ru-RU" sz="1300" dirty="0"/>
              <a:t> </a:t>
            </a:r>
            <a:r>
              <a:rPr lang="ru-RU" sz="1300" dirty="0" err="1"/>
              <a:t>введення</a:t>
            </a:r>
            <a:r>
              <a:rPr lang="ru-RU" sz="1300" dirty="0"/>
              <a:t> </a:t>
            </a:r>
            <a:r>
              <a:rPr lang="ru-RU" sz="1300" dirty="0" err="1"/>
              <a:t>додаткових</a:t>
            </a:r>
            <a:r>
              <a:rPr lang="ru-RU" sz="1300" dirty="0"/>
              <a:t> </a:t>
            </a:r>
            <a:r>
              <a:rPr lang="ru-RU" sz="1300" dirty="0" err="1"/>
              <a:t>спеціалістів</a:t>
            </a:r>
            <a:r>
              <a:rPr lang="ru-RU" sz="1300" dirty="0"/>
              <a:t> (</a:t>
            </a:r>
            <a:r>
              <a:rPr lang="ru-RU" sz="1300" dirty="0" err="1"/>
              <a:t>фахівців</a:t>
            </a:r>
            <a:r>
              <a:rPr lang="ru-RU" sz="1300" dirty="0"/>
              <a:t>), </a:t>
            </a:r>
            <a:r>
              <a:rPr lang="ru-RU" sz="1300" dirty="0" err="1"/>
              <a:t>зокрема</a:t>
            </a:r>
            <a:r>
              <a:rPr lang="ru-RU" sz="1300" dirty="0"/>
              <a:t> </a:t>
            </a:r>
            <a:r>
              <a:rPr lang="ru-RU" sz="1300" dirty="0" err="1"/>
              <a:t>із</a:t>
            </a:r>
            <a:r>
              <a:rPr lang="ru-RU" sz="1300" dirty="0"/>
              <a:t> </a:t>
            </a:r>
            <a:r>
              <a:rPr lang="ru-RU" sz="1300" dirty="0" err="1"/>
              <a:t>соціальної</a:t>
            </a:r>
            <a:r>
              <a:rPr lang="ru-RU" sz="1300" dirty="0"/>
              <a:t> </a:t>
            </a:r>
            <a:r>
              <a:rPr lang="ru-RU" sz="1300" dirty="0" err="1"/>
              <a:t>роботи</a:t>
            </a:r>
            <a:r>
              <a:rPr lang="ru-RU" sz="1300" dirty="0"/>
              <a:t>, та у </a:t>
            </a:r>
            <a:r>
              <a:rPr lang="ru-RU" sz="1300" dirty="0" err="1"/>
              <a:t>зв’язку</a:t>
            </a:r>
            <a:r>
              <a:rPr lang="ru-RU" sz="1300" dirty="0"/>
              <a:t> з </a:t>
            </a:r>
            <a:r>
              <a:rPr lang="ru-RU" sz="1300" dirty="0" err="1"/>
              <a:t>цим</a:t>
            </a:r>
            <a:r>
              <a:rPr lang="ru-RU" sz="1300" dirty="0"/>
              <a:t>, </a:t>
            </a:r>
            <a:r>
              <a:rPr lang="ru-RU" sz="1300" dirty="0" err="1"/>
              <a:t>змін</a:t>
            </a:r>
            <a:r>
              <a:rPr lang="ru-RU" sz="1300" dirty="0"/>
              <a:t> до </a:t>
            </a:r>
            <a:r>
              <a:rPr lang="ru-RU" sz="1300" dirty="0" err="1"/>
              <a:t>кошторису</a:t>
            </a:r>
            <a:r>
              <a:rPr lang="ru-RU" sz="1300" dirty="0"/>
              <a:t> проекту.</a:t>
            </a:r>
          </a:p>
          <a:p>
            <a:pPr marL="179999" lvl="1" indent="-179999" defTabSz="622300">
              <a:lnSpc>
                <a:spcPct val="110000"/>
              </a:lnSpc>
              <a:spcBef>
                <a:spcPts val="200"/>
              </a:spcBef>
              <a:buClr>
                <a:srgbClr val="DE9D41"/>
              </a:buClr>
              <a:buSzPct val="150000"/>
              <a:buFont typeface="Arial"/>
              <a:buChar char="•"/>
              <a:defRPr b="1">
                <a:solidFill>
                  <a:srgbClr val="002060"/>
                </a:solidFill>
                <a:latin typeface="+mj-lt"/>
                <a:ea typeface="+mj-ea"/>
                <a:cs typeface="+mj-cs"/>
                <a:sym typeface="Helvetica"/>
              </a:defRPr>
            </a:pPr>
            <a:r>
              <a:rPr lang="ru-RU" sz="1300" dirty="0" err="1"/>
              <a:t>Невизначеність</a:t>
            </a:r>
            <a:r>
              <a:rPr lang="ru-RU" sz="1300" dirty="0"/>
              <a:t> </a:t>
            </a:r>
            <a:r>
              <a:rPr lang="ru-RU" sz="1300" dirty="0" err="1"/>
              <a:t>щодо</a:t>
            </a:r>
            <a:r>
              <a:rPr lang="ru-RU" sz="1300" dirty="0"/>
              <a:t> </a:t>
            </a:r>
            <a:r>
              <a:rPr lang="ru-RU" sz="1300" dirty="0" err="1"/>
              <a:t>спроможності</a:t>
            </a:r>
            <a:r>
              <a:rPr lang="ru-RU" sz="1300" dirty="0"/>
              <a:t> </a:t>
            </a:r>
            <a:r>
              <a:rPr lang="ru-RU" sz="1300" dirty="0" err="1"/>
              <a:t>спеціалістів</a:t>
            </a:r>
            <a:r>
              <a:rPr lang="ru-RU" sz="1300" dirty="0"/>
              <a:t> </a:t>
            </a:r>
            <a:r>
              <a:rPr lang="ru-RU" sz="1300" dirty="0" err="1"/>
              <a:t>суміщати</a:t>
            </a:r>
            <a:r>
              <a:rPr lang="ru-RU" sz="1300" dirty="0"/>
              <a:t> </a:t>
            </a:r>
            <a:r>
              <a:rPr lang="ru-RU" sz="1300" dirty="0" err="1"/>
              <a:t>виконання</a:t>
            </a:r>
            <a:r>
              <a:rPr lang="ru-RU" sz="1300" dirty="0"/>
              <a:t> </a:t>
            </a:r>
            <a:r>
              <a:rPr lang="ru-RU" sz="1300" dirty="0" err="1"/>
              <a:t>обов’язків</a:t>
            </a:r>
            <a:r>
              <a:rPr lang="ru-RU" sz="1300" dirty="0"/>
              <a:t> за </a:t>
            </a:r>
            <a:r>
              <a:rPr lang="ru-RU" sz="1300" dirty="0" err="1"/>
              <a:t>основним</a:t>
            </a:r>
            <a:r>
              <a:rPr lang="ru-RU" sz="1300" dirty="0"/>
              <a:t> </a:t>
            </a:r>
            <a:r>
              <a:rPr lang="ru-RU" sz="1300" dirty="0" err="1"/>
              <a:t>місцем</a:t>
            </a:r>
            <a:r>
              <a:rPr lang="ru-RU" sz="1300" dirty="0"/>
              <a:t> </a:t>
            </a:r>
            <a:r>
              <a:rPr lang="ru-RU" sz="1300" dirty="0" err="1"/>
              <a:t>роботи</a:t>
            </a:r>
            <a:r>
              <a:rPr lang="ru-RU" sz="1300" dirty="0"/>
              <a:t> з </a:t>
            </a:r>
            <a:r>
              <a:rPr lang="ru-RU" sz="1300" dirty="0" err="1"/>
              <a:t>виконанням</a:t>
            </a:r>
            <a:r>
              <a:rPr lang="ru-RU" sz="1300" dirty="0"/>
              <a:t> </a:t>
            </a:r>
            <a:r>
              <a:rPr lang="ru-RU" sz="1300" dirty="0" err="1"/>
              <a:t>функцій</a:t>
            </a:r>
            <a:r>
              <a:rPr lang="ru-RU" sz="1300" dirty="0"/>
              <a:t> </a:t>
            </a:r>
            <a:r>
              <a:rPr lang="ru-RU" sz="1300" dirty="0" err="1"/>
              <a:t>фахівця</a:t>
            </a:r>
            <a:r>
              <a:rPr lang="ru-RU" sz="1300" dirty="0"/>
              <a:t> </a:t>
            </a:r>
            <a:r>
              <a:rPr lang="ru-RU" sz="1300" dirty="0" err="1"/>
              <a:t>із</a:t>
            </a:r>
            <a:r>
              <a:rPr lang="ru-RU" sz="1300" dirty="0"/>
              <a:t> </a:t>
            </a:r>
            <a:r>
              <a:rPr lang="ru-RU" sz="1300" dirty="0" err="1"/>
              <a:t>соціальної</a:t>
            </a:r>
            <a:r>
              <a:rPr lang="ru-RU" sz="1300" dirty="0"/>
              <a:t> </a:t>
            </a:r>
            <a:r>
              <a:rPr lang="ru-RU" sz="1300" dirty="0" err="1"/>
              <a:t>сфери</a:t>
            </a:r>
            <a:r>
              <a:rPr lang="ru-RU" sz="1300" dirty="0"/>
              <a:t> в рамках </a:t>
            </a:r>
            <a:r>
              <a:rPr lang="ru-RU" sz="1300" dirty="0" err="1"/>
              <a:t>реалізації</a:t>
            </a:r>
            <a:r>
              <a:rPr lang="ru-RU" sz="1300" dirty="0"/>
              <a:t> проекту. </a:t>
            </a:r>
          </a:p>
          <a:p>
            <a:pPr marL="179999" lvl="1" indent="-179999" defTabSz="622300">
              <a:lnSpc>
                <a:spcPct val="110000"/>
              </a:lnSpc>
              <a:spcBef>
                <a:spcPts val="200"/>
              </a:spcBef>
              <a:buClr>
                <a:srgbClr val="DE9D41"/>
              </a:buClr>
              <a:buSzPct val="150000"/>
              <a:buFont typeface="Arial"/>
              <a:buChar char="•"/>
              <a:defRPr b="1">
                <a:solidFill>
                  <a:srgbClr val="002060"/>
                </a:solidFill>
                <a:latin typeface="+mj-lt"/>
                <a:ea typeface="+mj-ea"/>
                <a:cs typeface="+mj-cs"/>
                <a:sym typeface="Helvetica"/>
              </a:defRPr>
            </a:pPr>
            <a:r>
              <a:rPr lang="ru-RU" sz="1300" dirty="0" err="1"/>
              <a:t>Вилучення</a:t>
            </a:r>
            <a:r>
              <a:rPr lang="ru-RU" sz="1300" dirty="0"/>
              <a:t> посад </a:t>
            </a:r>
            <a:r>
              <a:rPr lang="ru-RU" sz="1300" dirty="0" err="1"/>
              <a:t>фахівців</a:t>
            </a:r>
            <a:r>
              <a:rPr lang="ru-RU" sz="1300" dirty="0"/>
              <a:t>, </a:t>
            </a:r>
            <a:r>
              <a:rPr lang="ru-RU" sz="1300" dirty="0" err="1"/>
              <a:t>які</a:t>
            </a:r>
            <a:r>
              <a:rPr lang="ru-RU" sz="1300" dirty="0"/>
              <a:t> є </a:t>
            </a:r>
            <a:r>
              <a:rPr lang="ru-RU" sz="1300" dirty="0" err="1"/>
              <a:t>ключовими</a:t>
            </a:r>
            <a:r>
              <a:rPr lang="ru-RU" sz="1300" dirty="0"/>
              <a:t> (</a:t>
            </a:r>
            <a:r>
              <a:rPr lang="ru-RU" sz="1300" dirty="0" err="1"/>
              <a:t>профільними</a:t>
            </a:r>
            <a:r>
              <a:rPr lang="ru-RU" sz="1300" dirty="0"/>
              <a:t>) при </a:t>
            </a:r>
            <a:r>
              <a:rPr lang="ru-RU" sz="1300" dirty="0" err="1"/>
              <a:t>наданні</a:t>
            </a:r>
            <a:r>
              <a:rPr lang="ru-RU" sz="1300" dirty="0"/>
              <a:t> </a:t>
            </a:r>
            <a:r>
              <a:rPr lang="ru-RU" sz="1300" dirty="0" err="1"/>
              <a:t>соціальної</a:t>
            </a:r>
            <a:r>
              <a:rPr lang="ru-RU" sz="1300" dirty="0"/>
              <a:t> </a:t>
            </a:r>
            <a:r>
              <a:rPr lang="ru-RU" sz="1300" dirty="0" err="1"/>
              <a:t>послуги</a:t>
            </a:r>
            <a:r>
              <a:rPr lang="ru-RU" sz="1300" dirty="0"/>
              <a:t>, </a:t>
            </a:r>
            <a:r>
              <a:rPr lang="ru-RU" sz="1300" dirty="0" err="1"/>
              <a:t>що</a:t>
            </a:r>
            <a:r>
              <a:rPr lang="ru-RU" sz="1300" dirty="0"/>
              <a:t> </a:t>
            </a:r>
            <a:r>
              <a:rPr lang="ru-RU" sz="1300" dirty="0" err="1"/>
              <a:t>призводить</a:t>
            </a:r>
            <a:r>
              <a:rPr lang="ru-RU" sz="1300" dirty="0"/>
              <a:t> до </a:t>
            </a:r>
            <a:r>
              <a:rPr lang="ru-RU" sz="1300" dirty="0" err="1"/>
              <a:t>погіршення</a:t>
            </a:r>
            <a:r>
              <a:rPr lang="ru-RU" sz="1300" dirty="0"/>
              <a:t> </a:t>
            </a:r>
            <a:r>
              <a:rPr lang="ru-RU" sz="1300" dirty="0" err="1"/>
              <a:t>ефективності</a:t>
            </a:r>
            <a:r>
              <a:rPr lang="ru-RU" sz="1300" dirty="0"/>
              <a:t> </a:t>
            </a:r>
            <a:r>
              <a:rPr lang="ru-RU" sz="1300" dirty="0" err="1"/>
              <a:t>її</a:t>
            </a:r>
            <a:r>
              <a:rPr lang="ru-RU" sz="1300" dirty="0"/>
              <a:t> </a:t>
            </a:r>
            <a:r>
              <a:rPr lang="ru-RU" sz="1300" dirty="0" err="1"/>
              <a:t>надання</a:t>
            </a:r>
            <a:r>
              <a:rPr lang="ru-RU" sz="1300" dirty="0"/>
              <a:t>.</a:t>
            </a:r>
          </a:p>
          <a:p>
            <a:pPr marL="179999" lvl="1" indent="-179999" defTabSz="622300">
              <a:lnSpc>
                <a:spcPct val="110000"/>
              </a:lnSpc>
              <a:spcBef>
                <a:spcPts val="200"/>
              </a:spcBef>
              <a:buClr>
                <a:srgbClr val="DE9D41"/>
              </a:buClr>
              <a:buSzPct val="150000"/>
              <a:buFont typeface="Arial"/>
              <a:buChar char="•"/>
              <a:defRPr b="1">
                <a:solidFill>
                  <a:srgbClr val="002060"/>
                </a:solidFill>
                <a:latin typeface="+mj-lt"/>
                <a:ea typeface="+mj-ea"/>
                <a:cs typeface="+mj-cs"/>
                <a:sym typeface="Helvetica"/>
              </a:defRPr>
            </a:pPr>
            <a:r>
              <a:rPr lang="ru-RU" sz="1300" dirty="0" err="1"/>
              <a:t>Відсутність</a:t>
            </a:r>
            <a:r>
              <a:rPr lang="ru-RU" sz="1300" dirty="0"/>
              <a:t> </a:t>
            </a:r>
            <a:r>
              <a:rPr lang="ru-RU" sz="1300" dirty="0" err="1"/>
              <a:t>аргументації</a:t>
            </a:r>
            <a:r>
              <a:rPr lang="ru-RU" sz="1300" dirty="0"/>
              <a:t> </a:t>
            </a:r>
            <a:r>
              <a:rPr lang="ru-RU" sz="1300" dirty="0" err="1"/>
              <a:t>щодо</a:t>
            </a:r>
            <a:r>
              <a:rPr lang="ru-RU" sz="1300" dirty="0"/>
              <a:t> </a:t>
            </a:r>
            <a:r>
              <a:rPr lang="ru-RU" sz="1300" dirty="0" err="1"/>
              <a:t>можливості</a:t>
            </a:r>
            <a:r>
              <a:rPr lang="ru-RU" sz="1300" dirty="0"/>
              <a:t> </a:t>
            </a:r>
            <a:r>
              <a:rPr lang="ru-RU" sz="1300" dirty="0" err="1"/>
              <a:t>виконання</a:t>
            </a:r>
            <a:r>
              <a:rPr lang="ru-RU" sz="1300" dirty="0"/>
              <a:t> </a:t>
            </a:r>
            <a:r>
              <a:rPr lang="ru-RU" sz="1300" dirty="0" err="1"/>
              <a:t>функціональних</a:t>
            </a:r>
            <a:r>
              <a:rPr lang="ru-RU" sz="1300" dirty="0"/>
              <a:t> </a:t>
            </a:r>
            <a:r>
              <a:rPr lang="ru-RU" sz="1300" dirty="0" err="1"/>
              <a:t>обов’язків</a:t>
            </a:r>
            <a:r>
              <a:rPr lang="ru-RU" sz="1300" dirty="0"/>
              <a:t> у </a:t>
            </a:r>
            <a:r>
              <a:rPr lang="ru-RU" sz="1300" dirty="0" err="1"/>
              <a:t>повному</a:t>
            </a:r>
            <a:r>
              <a:rPr lang="ru-RU" sz="1300" dirty="0"/>
              <a:t> </a:t>
            </a:r>
            <a:r>
              <a:rPr lang="ru-RU" sz="1300" dirty="0" err="1"/>
              <a:t>обсязі</a:t>
            </a:r>
            <a:r>
              <a:rPr lang="ru-RU" sz="1300" dirty="0"/>
              <a:t>, у </a:t>
            </a:r>
            <a:r>
              <a:rPr lang="ru-RU" sz="1300" dirty="0" err="1"/>
              <a:t>разі</a:t>
            </a:r>
            <a:r>
              <a:rPr lang="ru-RU" sz="1300" dirty="0"/>
              <a:t> </a:t>
            </a:r>
            <a:r>
              <a:rPr lang="ru-RU" sz="1300" dirty="0" err="1"/>
              <a:t>поєднання</a:t>
            </a:r>
            <a:r>
              <a:rPr lang="ru-RU" sz="1300" dirty="0"/>
              <a:t> </a:t>
            </a:r>
            <a:r>
              <a:rPr lang="ru-RU" sz="1300" dirty="0" err="1"/>
              <a:t>фахівцем</a:t>
            </a:r>
            <a:r>
              <a:rPr lang="ru-RU" sz="1300" dirty="0"/>
              <a:t> </a:t>
            </a:r>
            <a:r>
              <a:rPr lang="ru-RU" sz="1300" dirty="0" err="1"/>
              <a:t>декількох</a:t>
            </a:r>
            <a:r>
              <a:rPr lang="ru-RU" sz="1300" dirty="0"/>
              <a:t> посад </a:t>
            </a:r>
            <a:r>
              <a:rPr lang="ru-RU" sz="1300" dirty="0" err="1"/>
              <a:t>працівників</a:t>
            </a:r>
            <a:r>
              <a:rPr lang="ru-RU" sz="1300" dirty="0"/>
              <a:t>, </a:t>
            </a:r>
            <a:r>
              <a:rPr lang="ru-RU" sz="1300" dirty="0" err="1"/>
              <a:t>які</a:t>
            </a:r>
            <a:r>
              <a:rPr lang="ru-RU" sz="1300" dirty="0"/>
              <a:t> </a:t>
            </a:r>
            <a:r>
              <a:rPr lang="ru-RU" sz="1300" dirty="0" err="1"/>
              <a:t>надаватимуть</a:t>
            </a:r>
            <a:r>
              <a:rPr lang="ru-RU" sz="1300" dirty="0"/>
              <a:t> </a:t>
            </a:r>
            <a:r>
              <a:rPr lang="ru-RU" sz="1300" dirty="0" err="1"/>
              <a:t>соціальні</a:t>
            </a:r>
            <a:r>
              <a:rPr lang="ru-RU" sz="1300" dirty="0"/>
              <a:t> </a:t>
            </a:r>
            <a:r>
              <a:rPr lang="ru-RU" sz="1300" dirty="0" err="1"/>
              <a:t>послуги</a:t>
            </a:r>
            <a:r>
              <a:rPr lang="ru-RU" sz="1300" dirty="0"/>
              <a:t>, </a:t>
            </a:r>
            <a:r>
              <a:rPr lang="ru-RU" sz="1300" dirty="0" err="1"/>
              <a:t>передбачені</a:t>
            </a:r>
            <a:r>
              <a:rPr lang="ru-RU" sz="1300" dirty="0"/>
              <a:t> договором.</a:t>
            </a:r>
          </a:p>
          <a:p>
            <a:pPr marL="179999" lvl="1" indent="-179999" defTabSz="622300">
              <a:lnSpc>
                <a:spcPct val="110000"/>
              </a:lnSpc>
              <a:spcBef>
                <a:spcPts val="200"/>
              </a:spcBef>
              <a:buClr>
                <a:srgbClr val="DE9D41"/>
              </a:buClr>
              <a:buSzPct val="150000"/>
              <a:buFont typeface="Arial"/>
              <a:buChar char="•"/>
              <a:defRPr b="1">
                <a:solidFill>
                  <a:srgbClr val="002060"/>
                </a:solidFill>
                <a:latin typeface="+mj-lt"/>
                <a:ea typeface="+mj-ea"/>
                <a:cs typeface="+mj-cs"/>
                <a:sym typeface="Helvetica"/>
              </a:defRPr>
            </a:pPr>
            <a:r>
              <a:rPr lang="ru-RU" sz="1300" dirty="0" err="1"/>
              <a:t>Невизначеність</a:t>
            </a:r>
            <a:r>
              <a:rPr lang="ru-RU" sz="1300" dirty="0"/>
              <a:t> </a:t>
            </a:r>
            <a:r>
              <a:rPr lang="ru-RU" sz="1300" dirty="0" err="1"/>
              <a:t>щодо</a:t>
            </a:r>
            <a:r>
              <a:rPr lang="ru-RU" sz="1300" dirty="0"/>
              <a:t> </a:t>
            </a:r>
            <a:r>
              <a:rPr lang="ru-RU" sz="1300" dirty="0" err="1"/>
              <a:t>можливості</a:t>
            </a:r>
            <a:r>
              <a:rPr lang="ru-RU" sz="1300" dirty="0"/>
              <a:t> </a:t>
            </a:r>
            <a:r>
              <a:rPr lang="ru-RU" sz="1300" dirty="0" err="1"/>
              <a:t>поєднання</a:t>
            </a:r>
            <a:r>
              <a:rPr lang="ru-RU" sz="1300" dirty="0"/>
              <a:t> </a:t>
            </a:r>
            <a:r>
              <a:rPr lang="ru-RU" sz="1300" dirty="0" err="1"/>
              <a:t>повної</a:t>
            </a:r>
            <a:r>
              <a:rPr lang="ru-RU" sz="1300" dirty="0"/>
              <a:t> </a:t>
            </a:r>
            <a:r>
              <a:rPr lang="ru-RU" sz="1300" dirty="0" err="1"/>
              <a:t>зайнятості</a:t>
            </a:r>
            <a:r>
              <a:rPr lang="ru-RU" sz="1300" dirty="0"/>
              <a:t> </a:t>
            </a:r>
            <a:r>
              <a:rPr lang="ru-RU" sz="1300" dirty="0" err="1"/>
              <a:t>фахівця</a:t>
            </a:r>
            <a:r>
              <a:rPr lang="ru-RU" sz="1300" dirty="0"/>
              <a:t> при </a:t>
            </a:r>
            <a:r>
              <a:rPr lang="ru-RU" sz="1300" dirty="0" err="1"/>
              <a:t>одночасному</a:t>
            </a:r>
            <a:r>
              <a:rPr lang="ru-RU" sz="1300" dirty="0"/>
              <a:t> </a:t>
            </a:r>
            <a:r>
              <a:rPr lang="ru-RU" sz="1300" dirty="0" err="1"/>
              <a:t>наданні</a:t>
            </a:r>
            <a:r>
              <a:rPr lang="ru-RU" sz="1300" dirty="0"/>
              <a:t> </a:t>
            </a:r>
            <a:r>
              <a:rPr lang="ru-RU" sz="1300" dirty="0" err="1"/>
              <a:t>двох</a:t>
            </a:r>
            <a:r>
              <a:rPr lang="ru-RU" sz="1300" dirty="0"/>
              <a:t> (</a:t>
            </a:r>
            <a:r>
              <a:rPr lang="ru-RU" sz="1300" dirty="0" err="1"/>
              <a:t>або</a:t>
            </a:r>
            <a:r>
              <a:rPr lang="ru-RU" sz="1300" dirty="0"/>
              <a:t> </a:t>
            </a:r>
            <a:r>
              <a:rPr lang="ru-RU" sz="1300" dirty="0" err="1"/>
              <a:t>більше</a:t>
            </a:r>
            <a:r>
              <a:rPr lang="ru-RU" sz="1300" dirty="0"/>
              <a:t> </a:t>
            </a:r>
            <a:r>
              <a:rPr lang="ru-RU" sz="1300" dirty="0" err="1"/>
              <a:t>двох</a:t>
            </a:r>
            <a:r>
              <a:rPr lang="ru-RU" sz="1300" dirty="0"/>
              <a:t>) </a:t>
            </a:r>
            <a:r>
              <a:rPr lang="ru-RU" sz="1300" dirty="0" err="1"/>
              <a:t>соціальних</a:t>
            </a:r>
            <a:r>
              <a:rPr lang="ru-RU" sz="1300" dirty="0"/>
              <a:t> </a:t>
            </a:r>
            <a:r>
              <a:rPr lang="ru-RU" sz="1300" dirty="0" err="1"/>
              <a:t>послуг</a:t>
            </a:r>
            <a:r>
              <a:rPr lang="ru-RU" sz="1300" dirty="0"/>
              <a:t> у рамках проекту.</a:t>
            </a:r>
          </a:p>
          <a:p>
            <a:pPr marL="179999" lvl="1" indent="-179999" defTabSz="622300">
              <a:lnSpc>
                <a:spcPct val="110000"/>
              </a:lnSpc>
              <a:spcBef>
                <a:spcPts val="200"/>
              </a:spcBef>
              <a:buClr>
                <a:srgbClr val="DE9D41"/>
              </a:buClr>
              <a:buSzPct val="150000"/>
              <a:buFont typeface="Arial"/>
              <a:buChar char="•"/>
              <a:defRPr b="1">
                <a:solidFill>
                  <a:srgbClr val="002060"/>
                </a:solidFill>
                <a:latin typeface="+mj-lt"/>
                <a:ea typeface="+mj-ea"/>
                <a:cs typeface="+mj-cs"/>
                <a:sym typeface="Helvetica"/>
              </a:defRPr>
            </a:pPr>
            <a:endParaRPr lang="ru-RU" sz="1300" dirty="0"/>
          </a:p>
        </p:txBody>
      </p:sp>
    </p:spTree>
    <p:extLst>
      <p:ext uri="{BB962C8B-B14F-4D97-AF65-F5344CB8AC3E}">
        <p14:creationId xmlns:p14="http://schemas.microsoft.com/office/powerpoint/2010/main" val="2307886391"/>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push dir="u"/>
      </p:transition>
    </mc:Fallback>
  </mc:AlternateContent>
</p:sld>
</file>

<file path=ppt/theme/theme1.xml><?xml version="1.0" encoding="utf-8"?>
<a:theme xmlns:a="http://schemas.openxmlformats.org/drawingml/2006/main" name="Тема Office">
  <a:themeElements>
    <a:clrScheme name="Тема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Тема Office">
      <a:majorFont>
        <a:latin typeface="Helvetica"/>
        <a:ea typeface="Helvetica"/>
        <a:cs typeface="Helvetica"/>
      </a:majorFont>
      <a:minorFont>
        <a:latin typeface="Arial"/>
        <a:ea typeface="Arial"/>
        <a:cs typeface="Arial"/>
      </a:minorFont>
    </a:fontScheme>
    <a:fmtScheme name="Тема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Тема Office">
  <a:themeElements>
    <a:clrScheme name="Тема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Тема Office">
      <a:majorFont>
        <a:latin typeface="Helvetica"/>
        <a:ea typeface="Helvetica"/>
        <a:cs typeface="Helvetica"/>
      </a:majorFont>
      <a:minorFont>
        <a:latin typeface="Arial"/>
        <a:ea typeface="Arial"/>
        <a:cs typeface="Arial"/>
      </a:minorFont>
    </a:fontScheme>
    <a:fmtScheme name="Тема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0ef27b0-cf09-4c9a-b1da-9a068320dfb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Документ" ma:contentTypeID="0x0101008108CB988FDCBD40ABF41CF3170AEE0C" ma:contentTypeVersion="11" ma:contentTypeDescription="Створення нового документа." ma:contentTypeScope="" ma:versionID="aabad918b73c0b9911fb615ea5040f53">
  <xsd:schema xmlns:xsd="http://www.w3.org/2001/XMLSchema" xmlns:xs="http://www.w3.org/2001/XMLSchema" xmlns:p="http://schemas.microsoft.com/office/2006/metadata/properties" xmlns:ns3="20ef27b0-cf09-4c9a-b1da-9a068320dfb8" targetNamespace="http://schemas.microsoft.com/office/2006/metadata/properties" ma:root="true" ma:fieldsID="53d05253d59513ca75ef04de21a28e12" ns3:_="">
    <xsd:import namespace="20ef27b0-cf09-4c9a-b1da-9a068320dfb8"/>
    <xsd:element name="properties">
      <xsd:complexType>
        <xsd:sequence>
          <xsd:element name="documentManagement">
            <xsd:complexType>
              <xsd:all>
                <xsd:element ref="ns3:MediaServiceDateTaken" minOccurs="0"/>
                <xsd:element ref="ns3:_activity"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ef27b0-cf09-4c9a-b1da-9a068320dfb8"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_activity" ma:index="9" nillable="true" ma:displayName="_activity" ma:hidden="true" ma:internalName="_activity">
      <xsd:simpleType>
        <xsd:restriction base="dms:Note"/>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вмісту"/>
        <xsd:element ref="dc:title" minOccurs="0" maxOccurs="1" ma:index="4" ma:displayName="Заголовок"/>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BF69E7-2B5E-478F-B84E-3EA5B789D066}">
  <ds:schemaRefs>
    <ds:schemaRef ds:uri="http://schemas.microsoft.com/office/2006/metadata/properties"/>
    <ds:schemaRef ds:uri="http://purl.org/dc/elements/1.1/"/>
    <ds:schemaRef ds:uri="http://schemas.microsoft.com/office/2006/documentManagement/types"/>
    <ds:schemaRef ds:uri="http://www.w3.org/XML/1998/namespace"/>
    <ds:schemaRef ds:uri="http://schemas.microsoft.com/office/infopath/2007/PartnerControls"/>
    <ds:schemaRef ds:uri="http://purl.org/dc/terms/"/>
    <ds:schemaRef ds:uri="http://purl.org/dc/dcmitype/"/>
    <ds:schemaRef ds:uri="http://schemas.openxmlformats.org/package/2006/metadata/core-properties"/>
    <ds:schemaRef ds:uri="20ef27b0-cf09-4c9a-b1da-9a068320dfb8"/>
  </ds:schemaRefs>
</ds:datastoreItem>
</file>

<file path=customXml/itemProps2.xml><?xml version="1.0" encoding="utf-8"?>
<ds:datastoreItem xmlns:ds="http://schemas.openxmlformats.org/officeDocument/2006/customXml" ds:itemID="{5574CE46-F1CA-472E-BD14-13361999F6AB}">
  <ds:schemaRefs>
    <ds:schemaRef ds:uri="http://schemas.microsoft.com/sharepoint/v3/contenttype/forms"/>
  </ds:schemaRefs>
</ds:datastoreItem>
</file>

<file path=customXml/itemProps3.xml><?xml version="1.0" encoding="utf-8"?>
<ds:datastoreItem xmlns:ds="http://schemas.openxmlformats.org/officeDocument/2006/customXml" ds:itemID="{31D938C6-B1E1-487C-9FDF-452ABBFDCA08}">
  <ds:schemaRefs>
    <ds:schemaRef ds:uri="20ef27b0-cf09-4c9a-b1da-9a068320dfb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1013</TotalTime>
  <Words>1803</Words>
  <Application>Microsoft Office PowerPoint</Application>
  <PresentationFormat>Широкий екран</PresentationFormat>
  <Paragraphs>82</Paragraphs>
  <Slides>12</Slides>
  <Notes>3</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12</vt:i4>
      </vt:variant>
    </vt:vector>
  </HeadingPairs>
  <TitlesOfParts>
    <vt:vector size="16" baseType="lpstr">
      <vt:lpstr>Arial</vt:lpstr>
      <vt:lpstr>Calibri</vt:lpstr>
      <vt:lpstr>Helvetica</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Черниш Ольга Олександрівна</dc:creator>
  <cp:lastModifiedBy>Роденко Ольга Вікторівна</cp:lastModifiedBy>
  <cp:revision>140</cp:revision>
  <dcterms:modified xsi:type="dcterms:W3CDTF">2025-09-19T07:40:15Z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0x0101008108CB988FDCBD40ABF41CF3170AEE0C</vt:lpwstr>
  </property>
</Properties>
</file>