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42" roundtripDataSignature="AMtx7mhqnFu2WJQXBVpu8DEdZrKekJRm+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customschemas.google.com/relationships/presentationmetadata" Target="metadata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619939955e_1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6" name="Google Shape;136;g3619939955e_1_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619939955e_1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g3619939955e_1_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619939955e_1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8" name="Google Shape;148;g3619939955e_1_2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619939955e_1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4" name="Google Shape;154;g3619939955e_1_3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619939955e_1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0" name="Google Shape;160;g3619939955e_1_3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619939955e_1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6" name="Google Shape;166;g3619939955e_1_4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619939955e_1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2" name="Google Shape;172;g3619939955e_1_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619939955e_1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8" name="Google Shape;178;g3619939955e_1_5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619939955e_1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4" name="Google Shape;184;g3619939955e_1_6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3619939955e_1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9" name="Google Shape;189;g3619939955e_1_8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3619939955e_1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5" name="Google Shape;195;g3619939955e_1_8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619939955e_1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1" name="Google Shape;201;g3619939955e_1_9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3619939955e_1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7" name="Google Shape;207;g3619939955e_1_9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3619939955e_1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3" name="Google Shape;213;g3619939955e_1_10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619939955e_1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9" name="Google Shape;219;g3619939955e_1_10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3619939955e_1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5" name="Google Shape;225;g3619939955e_1_1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3619939955e_1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1" name="Google Shape;231;g3619939955e_1_6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3619939955e_1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6" name="Google Shape;236;g3619939955e_1_7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3619939955e_1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2" name="Google Shape;242;g3619939955e_1_1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3619939955e_1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8" name="Google Shape;248;g3619939955e_1_1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3619939955e_1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4" name="Google Shape;254;g3619939955e_1_1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3619939955e_1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0" name="Google Shape;260;g3619939955e_1_1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619939955e_1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6" name="Google Shape;266;g3619939955e_1_13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3619939955e_1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72" name="Google Shape;272;g3619939955e_1_14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3619939955e_1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78" name="Google Shape;278;g3619939955e_1_14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3619939955e_1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84" name="Google Shape;284;g3619939955e_1_15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3619939955e_1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0" name="Google Shape;290;g3619939955e_1_15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619939955e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2" name="Google Shape;112;g3619939955e_1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619939955e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8" name="Google Shape;118;g3619939955e_1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619939955e_1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5" name="Google Shape;125;g3619939955e_1_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619939955e_1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0" name="Google Shape;130;g3619939955e_1_5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gate-tap.org/" TargetMode="External"/><Relationship Id="rId4" Type="http://schemas.openxmlformats.org/officeDocument/2006/relationships/hyperlink" Target="https://www.who.int/teams/health-product-policy-and-standards/assistive-and-medical-technology/assistive-technology/global-report-on-assistive-technology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457200" y="297020"/>
            <a:ext cx="82296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Вибір та призначення допоміжних засобів реабілітації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685800" y="2148324"/>
            <a:ext cx="7772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 основі курсу WHO – Training in Assistive Products (TAP)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914400" y="3844924"/>
            <a:ext cx="7772400" cy="23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Доповідач: 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Долинна Олена 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Керівниця Центру реабілітації/Центру досконалості, лікарка ФРМ, FEBPRM, національна тренерка з МКФ в Україні, КНП “ВОКПЛ ім. акад. О.І. Ющенка ВОР”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619939955e_1_19"/>
          <p:cNvSpPr txBox="1"/>
          <p:nvPr/>
        </p:nvSpPr>
        <p:spPr>
          <a:xfrm>
            <a:off x="457200" y="274320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Компоненти оцінювання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g3619939955e_1_19"/>
          <p:cNvSpPr txBox="1"/>
          <p:nvPr/>
        </p:nvSpPr>
        <p:spPr>
          <a:xfrm>
            <a:off x="628725" y="1819049"/>
            <a:ext cx="7772400" cy="44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Стан здоров’я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Рухливість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Комунікація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Зір/слух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Соціальне середовище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Цілі користувача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619939955e_1_24"/>
          <p:cNvSpPr txBox="1"/>
          <p:nvPr/>
        </p:nvSpPr>
        <p:spPr>
          <a:xfrm>
            <a:off x="457200" y="274320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Участь користувача у виборі ДЗР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g3619939955e_1_24"/>
          <p:cNvSpPr txBox="1"/>
          <p:nvPr/>
        </p:nvSpPr>
        <p:spPr>
          <a:xfrm>
            <a:off x="628725" y="1819049"/>
            <a:ext cx="77724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Принцип людино-центрованої допомоги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Врахування потреб та уподобань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Повага до культурного контексту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619939955e_1_29"/>
          <p:cNvSpPr txBox="1"/>
          <p:nvPr/>
        </p:nvSpPr>
        <p:spPr>
          <a:xfrm>
            <a:off x="457200" y="274320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Категорії ДЗР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g3619939955e_1_29"/>
          <p:cNvSpPr txBox="1"/>
          <p:nvPr/>
        </p:nvSpPr>
        <p:spPr>
          <a:xfrm>
            <a:off x="628725" y="1819049"/>
            <a:ext cx="7772400" cy="40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Мобільність (милиці, крісла колісні)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Самообслуговування (туалетні сидіння, посуд)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Зір (лупи, окуляри)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Комунікація (альтернативні засоби комунікації)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Слух (слухові апарати)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619939955e_1_34"/>
          <p:cNvSpPr txBox="1"/>
          <p:nvPr/>
        </p:nvSpPr>
        <p:spPr>
          <a:xfrm>
            <a:off x="457200" y="274320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Категорії ДЗР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g3619939955e_1_34"/>
          <p:cNvSpPr txBox="1"/>
          <p:nvPr/>
        </p:nvSpPr>
        <p:spPr>
          <a:xfrm>
            <a:off x="628725" y="1819049"/>
            <a:ext cx="77724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Порівняння: тростина, ходунки, крісла колісні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Коли що показано?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619939955e_1_39"/>
          <p:cNvSpPr txBox="1"/>
          <p:nvPr/>
        </p:nvSpPr>
        <p:spPr>
          <a:xfrm>
            <a:off x="457200" y="274320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Приклад – Засоби для гігієни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g3619939955e_1_39"/>
          <p:cNvSpPr txBox="1"/>
          <p:nvPr/>
        </p:nvSpPr>
        <p:spPr>
          <a:xfrm>
            <a:off x="628725" y="1819049"/>
            <a:ext cx="77724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Сидіння в душ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Накладки на унітаз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Руків’я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619939955e_1_44"/>
          <p:cNvSpPr txBox="1"/>
          <p:nvPr/>
        </p:nvSpPr>
        <p:spPr>
          <a:xfrm>
            <a:off x="457200" y="274320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Приклад – Засоби комунікації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g3619939955e_1_44"/>
          <p:cNvSpPr txBox="1"/>
          <p:nvPr/>
        </p:nvSpPr>
        <p:spPr>
          <a:xfrm>
            <a:off x="628725" y="1819049"/>
            <a:ext cx="7772400" cy="3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Комунікатори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Мікрофони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Диктофони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Таблиці з піктограмами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619939955e_1_49"/>
          <p:cNvSpPr txBox="1"/>
          <p:nvPr/>
        </p:nvSpPr>
        <p:spPr>
          <a:xfrm>
            <a:off x="457200" y="274320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Приклад – Засоби для догляду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g3619939955e_1_49"/>
          <p:cNvSpPr txBox="1"/>
          <p:nvPr/>
        </p:nvSpPr>
        <p:spPr>
          <a:xfrm>
            <a:off x="628725" y="1819049"/>
            <a:ext cx="77724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Підйомники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Протипролежневі матраци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Переносні туалети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619939955e_1_54"/>
          <p:cNvSpPr txBox="1"/>
          <p:nvPr/>
        </p:nvSpPr>
        <p:spPr>
          <a:xfrm>
            <a:off x="457200" y="274320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Приклад – Засоби для догляду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g3619939955e_1_54"/>
          <p:cNvSpPr txBox="1"/>
          <p:nvPr/>
        </p:nvSpPr>
        <p:spPr>
          <a:xfrm>
            <a:off x="628725" y="1819049"/>
            <a:ext cx="77724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Підйомники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Протипролежневі матраци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Переносні туалети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19939955e_1_64"/>
          <p:cNvSpPr txBox="1"/>
          <p:nvPr/>
        </p:nvSpPr>
        <p:spPr>
          <a:xfrm>
            <a:off x="457200" y="2508245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Призначення та супровід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3619939955e_1_81"/>
          <p:cNvSpPr txBox="1"/>
          <p:nvPr/>
        </p:nvSpPr>
        <p:spPr>
          <a:xfrm>
            <a:off x="457200" y="274320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Алгоритм призначення засобу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g3619939955e_1_81"/>
          <p:cNvSpPr txBox="1"/>
          <p:nvPr/>
        </p:nvSpPr>
        <p:spPr>
          <a:xfrm>
            <a:off x="628725" y="1819049"/>
            <a:ext cx="7772400" cy="40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Оцінка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Вибір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Припасування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Навчання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Моніторинг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Що таке реабілітація?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"/>
          <p:cNvSpPr txBox="1"/>
          <p:nvPr/>
        </p:nvSpPr>
        <p:spPr>
          <a:xfrm>
            <a:off x="640075" y="1819050"/>
            <a:ext cx="7558800" cy="25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Реабілітація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— це сукупність заходів, що допомагають особам з обмеженнями функціонування досягти та підтримувати оптимальний рівень функціонування у взаємодії з навколишнім середовищем.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3619939955e_1_86"/>
          <p:cNvSpPr txBox="1"/>
          <p:nvPr/>
        </p:nvSpPr>
        <p:spPr>
          <a:xfrm>
            <a:off x="457200" y="274320"/>
            <a:ext cx="82296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Роль мультидисциплінарної реабілітаційної команди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g3619939955e_1_86"/>
          <p:cNvSpPr txBox="1"/>
          <p:nvPr/>
        </p:nvSpPr>
        <p:spPr>
          <a:xfrm>
            <a:off x="606000" y="2466249"/>
            <a:ext cx="77724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Кожен фахівець = частина великої системи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Комунікація → ефективність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3619939955e_1_91"/>
          <p:cNvSpPr txBox="1"/>
          <p:nvPr/>
        </p:nvSpPr>
        <p:spPr>
          <a:xfrm>
            <a:off x="457200" y="274320"/>
            <a:ext cx="82296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Важливість навчання користувача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g3619939955e_1_91"/>
          <p:cNvSpPr txBox="1"/>
          <p:nvPr/>
        </p:nvSpPr>
        <p:spPr>
          <a:xfrm>
            <a:off x="606000" y="2466249"/>
            <a:ext cx="77724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Без інструктажу — засіб ≠ ефективний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Пояснити догляд, обмеження, техніку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619939955e_1_96"/>
          <p:cNvSpPr txBox="1"/>
          <p:nvPr/>
        </p:nvSpPr>
        <p:spPr>
          <a:xfrm>
            <a:off x="457200" y="274320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Документування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g3619939955e_1_96"/>
          <p:cNvSpPr txBox="1"/>
          <p:nvPr/>
        </p:nvSpPr>
        <p:spPr>
          <a:xfrm>
            <a:off x="606000" y="2466249"/>
            <a:ext cx="77724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Звіт оцінки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Призначення засобу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Навчання користувача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Моніторинг ефективності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619939955e_1_101"/>
          <p:cNvSpPr txBox="1"/>
          <p:nvPr/>
        </p:nvSpPr>
        <p:spPr>
          <a:xfrm>
            <a:off x="457200" y="274320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Критерії успішного призначення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g3619939955e_1_101"/>
          <p:cNvSpPr txBox="1"/>
          <p:nvPr/>
        </p:nvSpPr>
        <p:spPr>
          <a:xfrm>
            <a:off x="685800" y="2068874"/>
            <a:ext cx="7772400" cy="3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Відповідність меті та завданням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Безпечність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Комфорт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Прийняття користувачем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3619939955e_1_106"/>
          <p:cNvSpPr txBox="1"/>
          <p:nvPr/>
        </p:nvSpPr>
        <p:spPr>
          <a:xfrm>
            <a:off x="457200" y="274320"/>
            <a:ext cx="82296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Поширені помилки при призначенні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g3619939955e_1_106"/>
          <p:cNvSpPr txBox="1"/>
          <p:nvPr/>
        </p:nvSpPr>
        <p:spPr>
          <a:xfrm>
            <a:off x="685800" y="2500349"/>
            <a:ext cx="77724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Неврахування середовища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Засіб «на виріст»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Ігнорування думки користувача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3619939955e_1_111"/>
          <p:cNvSpPr txBox="1"/>
          <p:nvPr/>
        </p:nvSpPr>
        <p:spPr>
          <a:xfrm>
            <a:off x="457200" y="274320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Перенаправлення та співпраця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g3619939955e_1_111"/>
          <p:cNvSpPr txBox="1"/>
          <p:nvPr/>
        </p:nvSpPr>
        <p:spPr>
          <a:xfrm>
            <a:off x="685800" y="2500349"/>
            <a:ext cx="77724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Якщо не маєш компетенцій → направ до фахівця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Співпраця з соціальними службами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3619939955e_1_68"/>
          <p:cNvSpPr txBox="1"/>
          <p:nvPr/>
        </p:nvSpPr>
        <p:spPr>
          <a:xfrm>
            <a:off x="457200" y="2508245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Логістика і доступність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3619939955e_1_76"/>
          <p:cNvSpPr txBox="1"/>
          <p:nvPr/>
        </p:nvSpPr>
        <p:spPr>
          <a:xfrm>
            <a:off x="457200" y="274320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Джерела забезпечення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g3619939955e_1_76"/>
          <p:cNvSpPr txBox="1"/>
          <p:nvPr/>
        </p:nvSpPr>
        <p:spPr>
          <a:xfrm>
            <a:off x="606000" y="1977999"/>
            <a:ext cx="7772400" cy="25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Програми держави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Гуманітарна допомога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Придбання через НСЗУ / соцзахи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3619939955e_1_116"/>
          <p:cNvSpPr txBox="1"/>
          <p:nvPr/>
        </p:nvSpPr>
        <p:spPr>
          <a:xfrm>
            <a:off x="457200" y="274320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Визначення пріоритетів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g3619939955e_1_116"/>
          <p:cNvSpPr txBox="1"/>
          <p:nvPr/>
        </p:nvSpPr>
        <p:spPr>
          <a:xfrm>
            <a:off x="606000" y="1977999"/>
            <a:ext cx="77724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Обмежені ресурси → оцінка потреб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Визначення «найнеобхіднішого» для участі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3619939955e_1_121"/>
          <p:cNvSpPr txBox="1"/>
          <p:nvPr/>
        </p:nvSpPr>
        <p:spPr>
          <a:xfrm>
            <a:off x="457200" y="274320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Супровід після видачі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g3619939955e_1_121"/>
          <p:cNvSpPr txBox="1"/>
          <p:nvPr/>
        </p:nvSpPr>
        <p:spPr>
          <a:xfrm>
            <a:off x="606000" y="1977999"/>
            <a:ext cx="77724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Перевірка ефективності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Адаптація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Заміна або оновлення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/>
        </p:nvSpPr>
        <p:spPr>
          <a:xfrm>
            <a:off x="457200" y="274320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Визначення ДЗР?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3"/>
          <p:cNvSpPr txBox="1"/>
          <p:nvPr/>
        </p:nvSpPr>
        <p:spPr>
          <a:xfrm>
            <a:off x="640080" y="1520020"/>
            <a:ext cx="7772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Допоміжні засоби – 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це засоби, які використовуються людьми для виконання завдань, які інакше вони не можуть виконувати добре або взагалі не можуть виконувати.  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Допоміжні засоби можуть використовуватися дітьми та дорослими.  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Існує багато видів допоміжних засобів, які допомагають людям у різних сферах їхнього життя, таких як: мислення, комунікація, слух, зір, мобільність і самообслуговування. 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Багато людей використовують більше одного типу допоміжних засобів, залежно від їхніх потреб.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3619939955e_1_126"/>
          <p:cNvSpPr txBox="1"/>
          <p:nvPr/>
        </p:nvSpPr>
        <p:spPr>
          <a:xfrm>
            <a:off x="457200" y="274320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Стандарти та етика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g3619939955e_1_126"/>
          <p:cNvSpPr txBox="1"/>
          <p:nvPr/>
        </p:nvSpPr>
        <p:spPr>
          <a:xfrm>
            <a:off x="606000" y="1977999"/>
            <a:ext cx="77724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Гідність користувача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Конфіденційність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Професійна відповідальність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3619939955e_1_131"/>
          <p:cNvSpPr txBox="1"/>
          <p:nvPr/>
        </p:nvSpPr>
        <p:spPr>
          <a:xfrm>
            <a:off x="457200" y="274320"/>
            <a:ext cx="82296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Важливість локального контексту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g3619939955e_1_131"/>
          <p:cNvSpPr txBox="1"/>
          <p:nvPr/>
        </p:nvSpPr>
        <p:spPr>
          <a:xfrm>
            <a:off x="606000" y="1977999"/>
            <a:ext cx="77724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Клімат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Інфраструктура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Ресурси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3619939955e_1_136"/>
          <p:cNvSpPr txBox="1"/>
          <p:nvPr/>
        </p:nvSpPr>
        <p:spPr>
          <a:xfrm>
            <a:off x="457200" y="274320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Приклад кейсу 1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g3619939955e_1_136"/>
          <p:cNvSpPr txBox="1"/>
          <p:nvPr/>
        </p:nvSpPr>
        <p:spPr>
          <a:xfrm>
            <a:off x="606000" y="1977999"/>
            <a:ext cx="77724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Людина з ТСМ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Засіб: крісло колісне активного типу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3619939955e_1_141"/>
          <p:cNvSpPr txBox="1"/>
          <p:nvPr/>
        </p:nvSpPr>
        <p:spPr>
          <a:xfrm>
            <a:off x="457200" y="274320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Приклад кейсу 2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g3619939955e_1_141"/>
          <p:cNvSpPr txBox="1"/>
          <p:nvPr/>
        </p:nvSpPr>
        <p:spPr>
          <a:xfrm>
            <a:off x="606000" y="1977999"/>
            <a:ext cx="77724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Людина після інсульту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Засіб: тростина + поручні в будинку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3619939955e_1_146"/>
          <p:cNvSpPr txBox="1"/>
          <p:nvPr/>
        </p:nvSpPr>
        <p:spPr>
          <a:xfrm>
            <a:off x="457200" y="274320"/>
            <a:ext cx="82296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Приклад кейсу 3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g3619939955e_1_146"/>
          <p:cNvSpPr txBox="1"/>
          <p:nvPr/>
        </p:nvSpPr>
        <p:spPr>
          <a:xfrm>
            <a:off x="606000" y="1977999"/>
            <a:ext cx="77724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Особа з порушенням зору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Засіб: лупа з підсвіткою + тактильні мітки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3619939955e_1_151"/>
          <p:cNvSpPr txBox="1"/>
          <p:nvPr/>
        </p:nvSpPr>
        <p:spPr>
          <a:xfrm>
            <a:off x="457200" y="274320"/>
            <a:ext cx="82296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Підсумки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g3619939955e_1_151"/>
          <p:cNvSpPr txBox="1"/>
          <p:nvPr/>
        </p:nvSpPr>
        <p:spPr>
          <a:xfrm>
            <a:off x="606000" y="1977999"/>
            <a:ext cx="77724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Оцінка та призначення — це динамічний процес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Співпраця, повага та професіоналізм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Центрованість на людині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3619939955e_1_156"/>
          <p:cNvSpPr txBox="1"/>
          <p:nvPr/>
        </p:nvSpPr>
        <p:spPr>
          <a:xfrm>
            <a:off x="457200" y="490045"/>
            <a:ext cx="82296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"Бетмен може перемогти будь-кого з часом на підготовку"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g3619939955e_1_156"/>
          <p:cNvSpPr txBox="1"/>
          <p:nvPr/>
        </p:nvSpPr>
        <p:spPr>
          <a:xfrm>
            <a:off x="620950" y="3685395"/>
            <a:ext cx="82296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Але навіть Бетмену потрібен був пояс з гаджетами;)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/>
          <p:nvPr/>
        </p:nvSpPr>
        <p:spPr>
          <a:xfrm>
            <a:off x="457200" y="274320"/>
            <a:ext cx="8229600" cy="100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</a:pPr>
            <a:r>
              <a:rPr b="1" i="0" lang="en-US" sz="41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TAP WHO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4"/>
          <p:cNvSpPr txBox="1"/>
          <p:nvPr/>
        </p:nvSpPr>
        <p:spPr>
          <a:xfrm>
            <a:off x="685800" y="1274823"/>
            <a:ext cx="7772400" cy="48628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i="0" lang="en-US" sz="2000" u="none" cap="none" strike="noStrike">
                <a:solidFill>
                  <a:srgbClr val="17365D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Онлайн-навчання ВООЗ з допоміжних засобів (TAP)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розроблене для підготовки персоналу первинної медичної допомоги та інших працівників до виконання ролі, пов’язаної з допоміжними технологіями. 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Спрямоване на визначення людей, яким можуть бути корисні допоміжні засоби; надання простих допоміжних засобів або направлення для призначення більш складних продуктів та інші послуги. 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TAP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орієнтований на працівників первинної медичної допомоги та громад, а також на тих, хто надає послуги людям, які потребують допоміжних засобів в інших секторах. 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TAP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це практичний інструмент для підтримки країн у реагуванні на рекомендації, викладені у  </a:t>
            </a:r>
            <a:r>
              <a:rPr b="1" i="0" lang="en-US" sz="2000" u="none" cap="none" strike="noStrike">
                <a:solidFill>
                  <a:schemeClr val="dk1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Глобальному звіті про допоміжні технології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1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Мод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улі доступні різними мовами, зокрема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українською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s://lh7-rt.googleusercontent.com/slidesz/AGV_vUeysYCI1OH4K3Cr9hbEMM22ZW95MG0Z4CkoRjz-oTVtqYzRn17QJOtDBamc6CAp5HWwnHTaIlU8WaoJmKahlgd_fP-zTB8e7MS4dsppMJ0WTw81j8oOti2t3sWy0AXqWuX9xYP2-0UGqbjfjeQTH_4=s2048?key=lx_BK8uKgd0PzFq7UZMqB0B7" id="109" name="Google Shape;109;p5"/>
          <p:cNvPicPr preferRelativeResize="0"/>
          <p:nvPr/>
        </p:nvPicPr>
        <p:blipFill rotWithShape="1">
          <a:blip r:embed="rId3">
            <a:alphaModFix/>
          </a:blip>
          <a:srcRect b="4632" l="33815" r="14938" t="20090"/>
          <a:stretch/>
        </p:blipFill>
        <p:spPr>
          <a:xfrm>
            <a:off x="567266" y="499533"/>
            <a:ext cx="7095067" cy="5862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619939955e_1_7"/>
          <p:cNvSpPr txBox="1"/>
          <p:nvPr/>
        </p:nvSpPr>
        <p:spPr>
          <a:xfrm>
            <a:off x="457200" y="274320"/>
            <a:ext cx="82296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Фахівці, які можуть призначати ДЗР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g3619939955e_1_7"/>
          <p:cNvSpPr txBox="1"/>
          <p:nvPr/>
        </p:nvSpPr>
        <p:spPr>
          <a:xfrm>
            <a:off x="628725" y="2227799"/>
            <a:ext cx="77724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Ерготерапевт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Фізичний терапевт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Протезист-ортезист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Терапевт мови та мовлення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Лікар фізичної та реабілітаційної медицини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Медсестра з реабілітації (в межах компетенції)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619939955e_1_0"/>
          <p:cNvSpPr txBox="1"/>
          <p:nvPr/>
        </p:nvSpPr>
        <p:spPr>
          <a:xfrm>
            <a:off x="457200" y="274320"/>
            <a:ext cx="8229600" cy="16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</a:pPr>
            <a:r>
              <a:rPr b="1" i="0" lang="en-US" sz="41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Схема забезпечення допоміжними засобами (TAP WHO)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g3619939955e_1_0"/>
          <p:cNvSpPr txBox="1"/>
          <p:nvPr/>
        </p:nvSpPr>
        <p:spPr>
          <a:xfrm>
            <a:off x="685800" y="2488948"/>
            <a:ext cx="77724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Оцінювання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Вибір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Підбір/припасування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Навчання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Подальший супровід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3619939955e_1_0"/>
          <p:cNvSpPr/>
          <p:nvPr/>
        </p:nvSpPr>
        <p:spPr>
          <a:xfrm>
            <a:off x="4690475" y="2488948"/>
            <a:ext cx="3597614" cy="3414211"/>
          </a:xfrm>
          <a:custGeom>
            <a:rect b="b" l="l" r="r" t="t"/>
            <a:pathLst>
              <a:path extrusionOk="0" h="1342856" w="1175691">
                <a:moveTo>
                  <a:pt x="0" y="0"/>
                </a:moveTo>
                <a:lnTo>
                  <a:pt x="1175691" y="0"/>
                </a:lnTo>
                <a:lnTo>
                  <a:pt x="1175691" y="1342856"/>
                </a:lnTo>
                <a:lnTo>
                  <a:pt x="0" y="1342856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-4848" l="-2488" r="-5368" t="-6428"/>
            </a:stretch>
          </a:blipFill>
          <a:ln>
            <a:noFill/>
          </a:ln>
        </p:spPr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619939955e_1_14"/>
          <p:cNvSpPr txBox="1"/>
          <p:nvPr/>
        </p:nvSpPr>
        <p:spPr>
          <a:xfrm>
            <a:off x="457200" y="2508245"/>
            <a:ext cx="8229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Вибір та оцінка потреб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619939955e_1_59"/>
          <p:cNvSpPr txBox="1"/>
          <p:nvPr/>
        </p:nvSpPr>
        <p:spPr>
          <a:xfrm>
            <a:off x="457200" y="274320"/>
            <a:ext cx="82296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Чому важлива індивідуальна оцінка?</a:t>
            </a:r>
            <a:endParaRPr b="1" i="0" sz="4400" u="none" cap="none" strike="noStrike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g3619939955e_1_59"/>
          <p:cNvSpPr txBox="1"/>
          <p:nvPr/>
        </p:nvSpPr>
        <p:spPr>
          <a:xfrm>
            <a:off x="628725" y="2227799"/>
            <a:ext cx="77724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Усі користувачі різні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Один і той самий засіб ≠ для всіх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Потрібна оцінка середовища, здібностей, цілей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2013-01-27T09:14:16Z</dcterms:created>
</cp:coreProperties>
</file>