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24387175" cy="13716000"/>
  <p:notesSz cx="13716000" cy="24387175"/>
  <p:embeddedFontLst>
    <p:embeddedFont>
      <p:font typeface="Inter" panose="020B0604020202020204" pitchFamily="34" charset="0"/>
      <p:bold r:id="rId20"/>
      <p:italic r:id="rId21"/>
      <p:boldItalic r:id="rId22"/>
    </p:embeddedFont>
    <p:embeddedFont>
      <p:font typeface="Inter Medium" panose="02000503000000020004" pitchFamily="2" charset="0"/>
      <p:regular r:id="rId23"/>
      <p:bold r:id="rId24"/>
      <p:italic r:id="rId25"/>
      <p:boldItalic r:id="rId26"/>
    </p:embeddedFont>
    <p:embeddedFont>
      <p:font typeface="Montserrat" pitchFamily="2" charset="77"/>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87"/>
  </p:normalViewPr>
  <p:slideViewPr>
    <p:cSldViewPr snapToGrid="0">
      <p:cViewPr varScale="1">
        <p:scale>
          <a:sx n="56" d="100"/>
          <a:sy n="56" d="100"/>
        </p:scale>
        <p:origin x="6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 name="Google Shape;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 name="Google Shape;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9.png"/><Relationship Id="rId5" Type="http://schemas.openxmlformats.org/officeDocument/2006/relationships/image" Target="../media/image10.png"/><Relationship Id="rId10"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43.png"/><Relationship Id="rId2" Type="http://schemas.openxmlformats.org/officeDocument/2006/relationships/notesSlide" Target="../notesSlides/notesSlide11.xml"/><Relationship Id="rId16"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42.png"/><Relationship Id="rId5" Type="http://schemas.openxmlformats.org/officeDocument/2006/relationships/image" Target="../media/image10.png"/><Relationship Id="rId15" Type="http://schemas.openxmlformats.org/officeDocument/2006/relationships/image" Target="../media/image46.png"/><Relationship Id="rId10" Type="http://schemas.openxmlformats.org/officeDocument/2006/relationships/hyperlink" Target="https://zakon.rada.gov.ua/laws/show/z0643-20?find=1&amp;text=%D0%BF%D1%96%D0%B4%D1%82%D1%80%D0%B8%D0%BC%D0%B0%D0%BD#w1_5" TargetMode="External"/><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4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9.png"/><Relationship Id="rId5" Type="http://schemas.openxmlformats.org/officeDocument/2006/relationships/image" Target="../media/image10.png"/><Relationship Id="rId10"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zakon.rada.gov.ua/rada/show/v0092739-21#Text" TargetMode="External"/><Relationship Id="rId7" Type="http://schemas.openxmlformats.org/officeDocument/2006/relationships/image" Target="../media/image11.png"/><Relationship Id="rId12"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48.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1.png"/><Relationship Id="rId5" Type="http://schemas.openxmlformats.org/officeDocument/2006/relationships/image" Target="../media/image10.png"/><Relationship Id="rId10" Type="http://schemas.openxmlformats.org/officeDocument/2006/relationships/image" Target="../media/image50.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53.png"/><Relationship Id="rId5" Type="http://schemas.openxmlformats.org/officeDocument/2006/relationships/image" Target="../media/image10.png"/><Relationship Id="rId10" Type="http://schemas.openxmlformats.org/officeDocument/2006/relationships/image" Target="../media/image52.png"/><Relationship Id="rId4" Type="http://schemas.openxmlformats.org/officeDocument/2006/relationships/image" Target="../media/image9.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53.png"/><Relationship Id="rId4" Type="http://schemas.openxmlformats.org/officeDocument/2006/relationships/image" Target="../media/image9.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2.png"/><Relationship Id="rId3" Type="http://schemas.openxmlformats.org/officeDocument/2006/relationships/hyperlink" Target="https://zakon.rada.gov.ua/rada/show/v0092739-21#Text" TargetMode="External"/><Relationship Id="rId7" Type="http://schemas.openxmlformats.org/officeDocument/2006/relationships/image" Target="../media/image11.png"/><Relationship Id="rId12"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20.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ips.ligazakon.net/document/view/kp231049?ed=2024_11_26&amp;an=38" TargetMode="External"/><Relationship Id="rId3" Type="http://schemas.openxmlformats.org/officeDocument/2006/relationships/image" Target="../media/image23.png"/><Relationship Id="rId7" Type="http://schemas.openxmlformats.org/officeDocument/2006/relationships/image" Target="../media/image11.png"/><Relationship Id="rId12"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4.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www.ispf.gov.ua/diyalnist/realizaciya-pilotnih-proektiv-shchodo-zakupivli-socposlug/socialna-posluga-z-formuvannya-zhittyestijkosti" TargetMode="External"/><Relationship Id="rId5" Type="http://schemas.openxmlformats.org/officeDocument/2006/relationships/image" Target="../media/image10.png"/><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zakon.rada.gov.ua/laws/show/z0898-23#Text" TargetMode="External"/><Relationship Id="rId7" Type="http://schemas.openxmlformats.org/officeDocument/2006/relationships/image" Target="../media/image11.png"/><Relationship Id="rId12"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2.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zakon.rada.gov.ua/laws/show/z0072-22#Text" TargetMode="External"/><Relationship Id="rId7" Type="http://schemas.openxmlformats.org/officeDocument/2006/relationships/image" Target="../media/image11.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4.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6.png"/><Relationship Id="rId3" Type="http://schemas.openxmlformats.org/officeDocument/2006/relationships/hyperlink" Target="https://zakon.rada.gov.ua/laws/show/z0534-21/sp:max100#Text" TargetMode="External"/><Relationship Id="rId7" Type="http://schemas.openxmlformats.org/officeDocument/2006/relationships/image" Target="../media/image11.png"/><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2.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8.png"/><Relationship Id="rId3" Type="http://schemas.openxmlformats.org/officeDocument/2006/relationships/hyperlink" Target="https://zakon.rada.gov.ua/laws/show/z0534-21/sp:max100#Text" TargetMode="External"/><Relationship Id="rId7" Type="http://schemas.openxmlformats.org/officeDocument/2006/relationships/image" Target="../media/image11.png"/><Relationship Id="rId12"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3.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15"/>
        <p:cNvGrpSpPr/>
        <p:nvPr/>
      </p:nvGrpSpPr>
      <p:grpSpPr>
        <a:xfrm>
          <a:off x="0" y="0"/>
          <a:ext cx="0" cy="0"/>
          <a:chOff x="0" y="0"/>
          <a:chExt cx="0" cy="0"/>
        </a:xfrm>
      </p:grpSpPr>
      <p:pic>
        <p:nvPicPr>
          <p:cNvPr id="16" name="Google Shape;16;p3" descr=" "/>
          <p:cNvPicPr preferRelativeResize="0"/>
          <p:nvPr/>
        </p:nvPicPr>
        <p:blipFill rotWithShape="1">
          <a:blip r:embed="rId3">
            <a:alphaModFix/>
          </a:blip>
          <a:srcRect/>
          <a:stretch/>
        </p:blipFill>
        <p:spPr>
          <a:xfrm>
            <a:off x="152419" y="355600"/>
            <a:ext cx="24082210" cy="13360400"/>
          </a:xfrm>
          <a:prstGeom prst="rect">
            <a:avLst/>
          </a:prstGeom>
          <a:noFill/>
          <a:ln>
            <a:noFill/>
          </a:ln>
        </p:spPr>
      </p:pic>
      <p:sp>
        <p:nvSpPr>
          <p:cNvPr id="17" name="Google Shape;17;p3"/>
          <p:cNvSpPr/>
          <p:nvPr/>
        </p:nvSpPr>
        <p:spPr>
          <a:xfrm>
            <a:off x="1524191" y="11747500"/>
            <a:ext cx="10720140" cy="635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3" descr=" "/>
          <p:cNvPicPr preferRelativeResize="0"/>
          <p:nvPr/>
        </p:nvPicPr>
        <p:blipFill rotWithShape="1">
          <a:blip r:embed="rId4">
            <a:alphaModFix/>
          </a:blip>
          <a:srcRect/>
          <a:stretch/>
        </p:blipFill>
        <p:spPr>
          <a:xfrm>
            <a:off x="1524191" y="11747500"/>
            <a:ext cx="2121165" cy="635000"/>
          </a:xfrm>
          <a:prstGeom prst="rect">
            <a:avLst/>
          </a:prstGeom>
          <a:noFill/>
          <a:ln>
            <a:noFill/>
          </a:ln>
        </p:spPr>
      </p:pic>
      <p:pic>
        <p:nvPicPr>
          <p:cNvPr id="19" name="Google Shape;19;p3" descr=" "/>
          <p:cNvPicPr preferRelativeResize="0"/>
          <p:nvPr/>
        </p:nvPicPr>
        <p:blipFill rotWithShape="1">
          <a:blip r:embed="rId5">
            <a:alphaModFix/>
          </a:blip>
          <a:srcRect/>
          <a:stretch/>
        </p:blipFill>
        <p:spPr>
          <a:xfrm>
            <a:off x="4153419" y="11779250"/>
            <a:ext cx="2070359" cy="571500"/>
          </a:xfrm>
          <a:prstGeom prst="rect">
            <a:avLst/>
          </a:prstGeom>
          <a:noFill/>
          <a:ln>
            <a:noFill/>
          </a:ln>
        </p:spPr>
      </p:pic>
      <p:pic>
        <p:nvPicPr>
          <p:cNvPr id="20" name="Google Shape;20;p3" descr=" "/>
          <p:cNvPicPr preferRelativeResize="0"/>
          <p:nvPr/>
        </p:nvPicPr>
        <p:blipFill rotWithShape="1">
          <a:blip r:embed="rId6">
            <a:alphaModFix/>
          </a:blip>
          <a:srcRect/>
          <a:stretch/>
        </p:blipFill>
        <p:spPr>
          <a:xfrm>
            <a:off x="6731841" y="11747500"/>
            <a:ext cx="1397175" cy="635000"/>
          </a:xfrm>
          <a:prstGeom prst="rect">
            <a:avLst/>
          </a:prstGeom>
          <a:noFill/>
          <a:ln>
            <a:noFill/>
          </a:ln>
        </p:spPr>
      </p:pic>
      <p:pic>
        <p:nvPicPr>
          <p:cNvPr id="21" name="Google Shape;21;p3" descr=" "/>
          <p:cNvPicPr preferRelativeResize="0"/>
          <p:nvPr/>
        </p:nvPicPr>
        <p:blipFill rotWithShape="1">
          <a:blip r:embed="rId7">
            <a:alphaModFix/>
          </a:blip>
          <a:srcRect/>
          <a:stretch/>
        </p:blipFill>
        <p:spPr>
          <a:xfrm>
            <a:off x="8637080" y="11747500"/>
            <a:ext cx="1270159" cy="635000"/>
          </a:xfrm>
          <a:prstGeom prst="rect">
            <a:avLst/>
          </a:prstGeom>
          <a:noFill/>
          <a:ln>
            <a:noFill/>
          </a:ln>
        </p:spPr>
      </p:pic>
      <p:pic>
        <p:nvPicPr>
          <p:cNvPr id="22" name="Google Shape;22;p3" descr=" "/>
          <p:cNvPicPr preferRelativeResize="0"/>
          <p:nvPr/>
        </p:nvPicPr>
        <p:blipFill rotWithShape="1">
          <a:blip r:embed="rId8">
            <a:alphaModFix/>
          </a:blip>
          <a:srcRect/>
          <a:stretch/>
        </p:blipFill>
        <p:spPr>
          <a:xfrm>
            <a:off x="10415302" y="11779250"/>
            <a:ext cx="1829029" cy="571500"/>
          </a:xfrm>
          <a:prstGeom prst="rect">
            <a:avLst/>
          </a:prstGeom>
          <a:noFill/>
          <a:ln>
            <a:noFill/>
          </a:ln>
        </p:spPr>
      </p:pic>
      <p:sp>
        <p:nvSpPr>
          <p:cNvPr id="23" name="Google Shape;23;p3"/>
          <p:cNvSpPr/>
          <p:nvPr/>
        </p:nvSpPr>
        <p:spPr>
          <a:xfrm>
            <a:off x="1524191" y="1524000"/>
            <a:ext cx="12498362" cy="6019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7200"/>
              <a:buFont typeface="Inter"/>
              <a:buNone/>
            </a:pPr>
            <a:r>
              <a:rPr lang="en-US" sz="7200" b="1" i="0" u="none" strike="noStrike" cap="none">
                <a:solidFill>
                  <a:srgbClr val="222222"/>
                </a:solidFill>
                <a:latin typeface="Inter"/>
                <a:ea typeface="Inter"/>
                <a:cs typeface="Inter"/>
                <a:sym typeface="Inter"/>
              </a:rPr>
              <a:t>Проєкт малих грантів для надання соціальних послуг сім’ям з дітьми та дітям та/або послуги раннього втручання</a:t>
            </a:r>
            <a:endParaRPr sz="7200" b="0" i="0" u="none" strike="noStrike" cap="none">
              <a:solidFill>
                <a:schemeClr val="dk1"/>
              </a:solidFill>
              <a:latin typeface="Calibri"/>
              <a:ea typeface="Calibri"/>
              <a:cs typeface="Calibri"/>
              <a:sym typeface="Calibri"/>
            </a:endParaRPr>
          </a:p>
        </p:txBody>
      </p:sp>
      <p:sp>
        <p:nvSpPr>
          <p:cNvPr id="24" name="Google Shape;24;p3"/>
          <p:cNvSpPr/>
          <p:nvPr/>
        </p:nvSpPr>
        <p:spPr>
          <a:xfrm>
            <a:off x="1524191" y="7747000"/>
            <a:ext cx="12329008" cy="643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0" i="0" u="none" strike="noStrike" cap="none">
                <a:solidFill>
                  <a:srgbClr val="222222"/>
                </a:solidFill>
                <a:latin typeface="Inter"/>
                <a:ea typeface="Inter"/>
                <a:cs typeface="Inter"/>
                <a:sym typeface="Inter"/>
              </a:rPr>
              <a:t>Відповідно до Постанови КМУ № 40 від 17.01.2025</a:t>
            </a:r>
            <a:endParaRPr sz="3200" b="0" i="0" u="none" strike="noStrike" cap="none">
              <a:solidFill>
                <a:schemeClr val="dk1"/>
              </a:solidFill>
              <a:latin typeface="Calibri"/>
              <a:ea typeface="Calibri"/>
              <a:cs typeface="Calibri"/>
              <a:sym typeface="Calibri"/>
            </a:endParaRPr>
          </a:p>
        </p:txBody>
      </p:sp>
      <p:sp>
        <p:nvSpPr>
          <p:cNvPr id="25" name="Google Shape;25;p3"/>
          <p:cNvSpPr/>
          <p:nvPr/>
        </p:nvSpPr>
        <p:spPr>
          <a:xfrm>
            <a:off x="1524191" y="9779000"/>
            <a:ext cx="11245139" cy="108373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1600"/>
              <a:buFont typeface="Inter"/>
              <a:buNone/>
            </a:pPr>
            <a:r>
              <a:rPr lang="en-US" sz="1600" b="0" i="0" u="none" strike="noStrike" cap="none">
                <a:solidFill>
                  <a:srgbClr val="222222"/>
                </a:solidFill>
                <a:latin typeface="Inter"/>
                <a:ea typeface="Inter"/>
                <a:cs typeface="Inter"/>
                <a:sym typeface="Inter"/>
              </a:rPr>
              <a:t>Проєкт реалізується завдяки підтримці Уряду Великої Британії в рамках Проєкту “Соціальний захист для інклюзії, стійкості, інновацій та трансформації (SPIRIT)”, що реалізується у співпраці з Міністерством соціальної політики України, Фондом соціального захисту осіб з інвалідністю та  ЮНІСЕФ Україна, за адміністрування ІСАР Єднання.</a:t>
            </a:r>
            <a:endParaRPr sz="1600" b="0" i="0" u="none" strike="noStrike" cap="none">
              <a:solidFill>
                <a:schemeClr val="dk1"/>
              </a:solidFill>
              <a:latin typeface="Calibri"/>
              <a:ea typeface="Calibri"/>
              <a:cs typeface="Calibri"/>
              <a:sym typeface="Calibri"/>
            </a:endParaRPr>
          </a:p>
        </p:txBody>
      </p:sp>
      <p:pic>
        <p:nvPicPr>
          <p:cNvPr id="26" name="Google Shape;26;p3" descr=" "/>
          <p:cNvPicPr preferRelativeResize="0"/>
          <p:nvPr/>
        </p:nvPicPr>
        <p:blipFill rotWithShape="1">
          <a:blip r:embed="rId9">
            <a:alphaModFix/>
          </a:blip>
          <a:srcRect/>
          <a:stretch/>
        </p:blipFill>
        <p:spPr>
          <a:xfrm>
            <a:off x="14225778" y="508000"/>
            <a:ext cx="9653206" cy="12700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296"/>
        <p:cNvGrpSpPr/>
        <p:nvPr/>
      </p:nvGrpSpPr>
      <p:grpSpPr>
        <a:xfrm>
          <a:off x="0" y="0"/>
          <a:ext cx="0" cy="0"/>
          <a:chOff x="0" y="0"/>
          <a:chExt cx="0" cy="0"/>
        </a:xfrm>
      </p:grpSpPr>
      <p:sp>
        <p:nvSpPr>
          <p:cNvPr id="297" name="Google Shape;297;p12"/>
          <p:cNvSpPr/>
          <p:nvPr/>
        </p:nvSpPr>
        <p:spPr>
          <a:xfrm>
            <a:off x="-7112889" y="10160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2"/>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2"/>
          <p:cNvSpPr/>
          <p:nvPr/>
        </p:nvSpPr>
        <p:spPr>
          <a:xfrm>
            <a:off x="1524191" y="3048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pic>
        <p:nvPicPr>
          <p:cNvPr id="300" name="Google Shape;300;p12" descr=" "/>
          <p:cNvPicPr preferRelativeResize="0"/>
          <p:nvPr/>
        </p:nvPicPr>
        <p:blipFill rotWithShape="1">
          <a:blip r:embed="rId3">
            <a:alphaModFix/>
          </a:blip>
          <a:srcRect/>
          <a:stretch/>
        </p:blipFill>
        <p:spPr>
          <a:xfrm>
            <a:off x="0" y="12179300"/>
            <a:ext cx="24387048" cy="1536700"/>
          </a:xfrm>
          <a:prstGeom prst="rect">
            <a:avLst/>
          </a:prstGeom>
          <a:noFill/>
          <a:ln>
            <a:noFill/>
          </a:ln>
        </p:spPr>
      </p:pic>
      <p:sp>
        <p:nvSpPr>
          <p:cNvPr id="301" name="Google Shape;301;p12"/>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2" name="Google Shape;302;p12" descr=" "/>
          <p:cNvPicPr preferRelativeResize="0"/>
          <p:nvPr/>
        </p:nvPicPr>
        <p:blipFill rotWithShape="1">
          <a:blip r:embed="rId4">
            <a:alphaModFix/>
          </a:blip>
          <a:srcRect/>
          <a:stretch/>
        </p:blipFill>
        <p:spPr>
          <a:xfrm>
            <a:off x="1524191" y="12700000"/>
            <a:ext cx="1714714" cy="508000"/>
          </a:xfrm>
          <a:prstGeom prst="rect">
            <a:avLst/>
          </a:prstGeom>
          <a:noFill/>
          <a:ln>
            <a:noFill/>
          </a:ln>
        </p:spPr>
      </p:pic>
      <p:pic>
        <p:nvPicPr>
          <p:cNvPr id="303" name="Google Shape;303;p12" descr=" "/>
          <p:cNvPicPr preferRelativeResize="0"/>
          <p:nvPr/>
        </p:nvPicPr>
        <p:blipFill rotWithShape="1">
          <a:blip r:embed="rId5">
            <a:alphaModFix/>
          </a:blip>
          <a:srcRect/>
          <a:stretch/>
        </p:blipFill>
        <p:spPr>
          <a:xfrm>
            <a:off x="5271159" y="12700000"/>
            <a:ext cx="1117740" cy="508000"/>
          </a:xfrm>
          <a:prstGeom prst="rect">
            <a:avLst/>
          </a:prstGeom>
          <a:noFill/>
          <a:ln>
            <a:noFill/>
          </a:ln>
        </p:spPr>
      </p:pic>
      <p:pic>
        <p:nvPicPr>
          <p:cNvPr id="304" name="Google Shape;304;p12" descr=" "/>
          <p:cNvPicPr preferRelativeResize="0"/>
          <p:nvPr/>
        </p:nvPicPr>
        <p:blipFill rotWithShape="1">
          <a:blip r:embed="rId6">
            <a:alphaModFix/>
          </a:blip>
          <a:srcRect/>
          <a:stretch/>
        </p:blipFill>
        <p:spPr>
          <a:xfrm>
            <a:off x="8421153" y="12725400"/>
            <a:ext cx="1651206" cy="457200"/>
          </a:xfrm>
          <a:prstGeom prst="rect">
            <a:avLst/>
          </a:prstGeom>
          <a:noFill/>
          <a:ln>
            <a:noFill/>
          </a:ln>
        </p:spPr>
      </p:pic>
      <p:pic>
        <p:nvPicPr>
          <p:cNvPr id="305" name="Google Shape;305;p12" descr=" "/>
          <p:cNvPicPr preferRelativeResize="0"/>
          <p:nvPr/>
        </p:nvPicPr>
        <p:blipFill rotWithShape="1">
          <a:blip r:embed="rId7">
            <a:alphaModFix/>
          </a:blip>
          <a:srcRect/>
          <a:stretch/>
        </p:blipFill>
        <p:spPr>
          <a:xfrm>
            <a:off x="12104613" y="12700000"/>
            <a:ext cx="1016127" cy="508000"/>
          </a:xfrm>
          <a:prstGeom prst="rect">
            <a:avLst/>
          </a:prstGeom>
          <a:noFill/>
          <a:ln>
            <a:noFill/>
          </a:ln>
        </p:spPr>
      </p:pic>
      <p:pic>
        <p:nvPicPr>
          <p:cNvPr id="306" name="Google Shape;306;p12" descr=" "/>
          <p:cNvPicPr preferRelativeResize="0"/>
          <p:nvPr/>
        </p:nvPicPr>
        <p:blipFill rotWithShape="1">
          <a:blip r:embed="rId8">
            <a:alphaModFix/>
          </a:blip>
          <a:srcRect/>
          <a:stretch/>
        </p:blipFill>
        <p:spPr>
          <a:xfrm>
            <a:off x="15152994" y="12725400"/>
            <a:ext cx="1498787" cy="457200"/>
          </a:xfrm>
          <a:prstGeom prst="rect">
            <a:avLst/>
          </a:prstGeom>
          <a:noFill/>
          <a:ln>
            <a:noFill/>
          </a:ln>
        </p:spPr>
      </p:pic>
      <p:pic>
        <p:nvPicPr>
          <p:cNvPr id="307" name="Google Shape;307;p12" descr=" "/>
          <p:cNvPicPr preferRelativeResize="0"/>
          <p:nvPr/>
        </p:nvPicPr>
        <p:blipFill rotWithShape="1">
          <a:blip r:embed="rId9">
            <a:alphaModFix/>
          </a:blip>
          <a:srcRect/>
          <a:stretch/>
        </p:blipFill>
        <p:spPr>
          <a:xfrm>
            <a:off x="22862858" y="12192000"/>
            <a:ext cx="1524191" cy="1524000"/>
          </a:xfrm>
          <a:prstGeom prst="rect">
            <a:avLst/>
          </a:prstGeom>
          <a:noFill/>
          <a:ln>
            <a:noFill/>
          </a:ln>
        </p:spPr>
      </p:pic>
      <p:sp>
        <p:nvSpPr>
          <p:cNvPr id="308" name="Google Shape;308;p12"/>
          <p:cNvSpPr/>
          <p:nvPr/>
        </p:nvSpPr>
        <p:spPr>
          <a:xfrm>
            <a:off x="23383623" y="12700000"/>
            <a:ext cx="618144"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10</a:t>
            </a:r>
            <a:endParaRPr sz="3200" b="0" i="0" u="none" strike="noStrike" cap="none">
              <a:solidFill>
                <a:schemeClr val="dk1"/>
              </a:solidFill>
              <a:latin typeface="Calibri"/>
              <a:ea typeface="Calibri"/>
              <a:cs typeface="Calibri"/>
              <a:sym typeface="Calibri"/>
            </a:endParaRPr>
          </a:p>
        </p:txBody>
      </p:sp>
      <p:sp>
        <p:nvSpPr>
          <p:cNvPr id="309" name="Google Shape;309;p12"/>
          <p:cNvSpPr/>
          <p:nvPr/>
        </p:nvSpPr>
        <p:spPr>
          <a:xfrm>
            <a:off x="1524191" y="1524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СОЦІАЛЬНОГО СУПРОВОДУ СІМЕЙ З ДІТЬМИ, ЯКІ ПЕРЕБУВАЮТЬ У СКЛАДНИХ ЖИТТЄВИХ ОБСТАВИНАХ</a:t>
            </a:r>
            <a:endParaRPr sz="3200" b="0" i="0" u="none" strike="noStrike" cap="none">
              <a:solidFill>
                <a:schemeClr val="dk1"/>
              </a:solidFill>
              <a:latin typeface="Calibri"/>
              <a:ea typeface="Calibri"/>
              <a:cs typeface="Calibri"/>
              <a:sym typeface="Calibri"/>
            </a:endParaRPr>
          </a:p>
        </p:txBody>
      </p:sp>
      <p:pic>
        <p:nvPicPr>
          <p:cNvPr id="310" name="Google Shape;310;p12" descr=" "/>
          <p:cNvPicPr preferRelativeResize="0"/>
          <p:nvPr/>
        </p:nvPicPr>
        <p:blipFill rotWithShape="1">
          <a:blip r:embed="rId10">
            <a:alphaModFix/>
          </a:blip>
          <a:srcRect/>
          <a:stretch/>
        </p:blipFill>
        <p:spPr>
          <a:xfrm>
            <a:off x="1168546" y="4419600"/>
            <a:ext cx="22049956" cy="2743200"/>
          </a:xfrm>
          <a:prstGeom prst="rect">
            <a:avLst/>
          </a:prstGeom>
          <a:noFill/>
          <a:ln>
            <a:noFill/>
          </a:ln>
        </p:spPr>
      </p:pic>
      <p:sp>
        <p:nvSpPr>
          <p:cNvPr id="311" name="Google Shape;311;p12"/>
          <p:cNvSpPr/>
          <p:nvPr/>
        </p:nvSpPr>
        <p:spPr>
          <a:xfrm>
            <a:off x="1524191" y="4572000"/>
            <a:ext cx="1016127" cy="2032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1717790" y="5400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1</a:t>
            </a:r>
            <a:endParaRPr sz="2400" b="0" i="0" u="none" strike="noStrike" cap="none">
              <a:solidFill>
                <a:schemeClr val="dk1"/>
              </a:solidFill>
              <a:latin typeface="Calibri"/>
              <a:ea typeface="Calibri"/>
              <a:cs typeface="Calibri"/>
              <a:sym typeface="Calibri"/>
            </a:endParaRPr>
          </a:p>
        </p:txBody>
      </p:sp>
      <p:sp>
        <p:nvSpPr>
          <p:cNvPr id="313" name="Google Shape;313;p12"/>
          <p:cNvSpPr/>
          <p:nvPr/>
        </p:nvSpPr>
        <p:spPr>
          <a:xfrm>
            <a:off x="2794349" y="4572000"/>
            <a:ext cx="19560445" cy="203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794349" y="4826000"/>
            <a:ext cx="19662057" cy="16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Підтвердження наявності фахівців із соціальної роботи (в штаті або залучені) із відповідною освітою: диплома спеціаліста/магістра за спеціальністю “Соціальна робота”/“Соціальна педагогіка” та/або свідоцтв/сертифікатів/довідок про підвищення кваліфікації за спеціальністю “Соціальна робота”/“Соціальна педагогіка”, які засвідчують проходження навчання загальним обсягом не менш як 30 академічних годин, або один кредит ЄКТС</a:t>
            </a:r>
            <a:endParaRPr sz="2400" b="0" i="0" u="none" strike="noStrike" cap="none">
              <a:solidFill>
                <a:schemeClr val="dk1"/>
              </a:solidFill>
              <a:latin typeface="Calibri"/>
              <a:ea typeface="Calibri"/>
              <a:cs typeface="Calibri"/>
              <a:sym typeface="Calibri"/>
            </a:endParaRPr>
          </a:p>
        </p:txBody>
      </p:sp>
      <p:pic>
        <p:nvPicPr>
          <p:cNvPr id="315" name="Google Shape;315;p12" descr=" "/>
          <p:cNvPicPr preferRelativeResize="0"/>
          <p:nvPr/>
        </p:nvPicPr>
        <p:blipFill rotWithShape="1">
          <a:blip r:embed="rId11">
            <a:alphaModFix/>
          </a:blip>
          <a:srcRect/>
          <a:stretch/>
        </p:blipFill>
        <p:spPr>
          <a:xfrm>
            <a:off x="1168546" y="6705600"/>
            <a:ext cx="22049956" cy="3505200"/>
          </a:xfrm>
          <a:prstGeom prst="rect">
            <a:avLst/>
          </a:prstGeom>
          <a:noFill/>
          <a:ln>
            <a:noFill/>
          </a:ln>
        </p:spPr>
      </p:pic>
      <p:sp>
        <p:nvSpPr>
          <p:cNvPr id="316" name="Google Shape;316;p12"/>
          <p:cNvSpPr/>
          <p:nvPr/>
        </p:nvSpPr>
        <p:spPr>
          <a:xfrm>
            <a:off x="1524191" y="6858000"/>
            <a:ext cx="1016127" cy="2794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2"/>
          <p:cNvSpPr/>
          <p:nvPr/>
        </p:nvSpPr>
        <p:spPr>
          <a:xfrm>
            <a:off x="1727317" y="806644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2</a:t>
            </a:r>
            <a:endParaRPr sz="2400" b="0" i="0" u="none" strike="noStrike" cap="none">
              <a:solidFill>
                <a:schemeClr val="dk1"/>
              </a:solidFill>
              <a:latin typeface="Calibri"/>
              <a:ea typeface="Calibri"/>
              <a:cs typeface="Calibri"/>
              <a:sym typeface="Calibri"/>
            </a:endParaRPr>
          </a:p>
        </p:txBody>
      </p:sp>
      <p:sp>
        <p:nvSpPr>
          <p:cNvPr id="318" name="Google Shape;318;p12"/>
          <p:cNvSpPr/>
          <p:nvPr/>
        </p:nvSpPr>
        <p:spPr>
          <a:xfrm>
            <a:off x="2794349" y="6858000"/>
            <a:ext cx="19560445" cy="27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2"/>
          <p:cNvSpPr/>
          <p:nvPr/>
        </p:nvSpPr>
        <p:spPr>
          <a:xfrm>
            <a:off x="2794349" y="7112000"/>
            <a:ext cx="19662057" cy="238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Підтвердження у фахівців із соціальної роботи (в штаті або залучені) наявності сертифіката, який підтверджує проходження тренінгів з питань відповідального батьківства, освітніх програм, навчальних курсів з питань надання соціальних послуг та/або психосоціальної підтримки сім’ям, управління стресом, кейс-менеджменту (ведення випадку) в соціальній роботі, кризового менеджменту, стрес-менеджменту, надання першої психологічної допомоги, домедичної допомоги, створення та організації роботи (фасилітації) груп взаємопідтримки та інших груп і форм роботи загальним обсягом не менш як 30 академічних годин, або один кредит ЄКТС</a:t>
            </a:r>
            <a:endParaRPr sz="2400" b="0" i="0" u="none" strike="noStrike" cap="none">
              <a:solidFill>
                <a:schemeClr val="dk1"/>
              </a:solidFill>
              <a:latin typeface="Calibri"/>
              <a:ea typeface="Calibri"/>
              <a:cs typeface="Calibri"/>
              <a:sym typeface="Calibri"/>
            </a:endParaRPr>
          </a:p>
        </p:txBody>
      </p:sp>
      <p:pic>
        <p:nvPicPr>
          <p:cNvPr id="320" name="Google Shape;320;p12" descr=" "/>
          <p:cNvPicPr preferRelativeResize="0"/>
          <p:nvPr/>
        </p:nvPicPr>
        <p:blipFill rotWithShape="1">
          <a:blip r:embed="rId12">
            <a:alphaModFix/>
          </a:blip>
          <a:srcRect/>
          <a:stretch/>
        </p:blipFill>
        <p:spPr>
          <a:xfrm>
            <a:off x="1168546" y="9753600"/>
            <a:ext cx="4775797" cy="1981200"/>
          </a:xfrm>
          <a:prstGeom prst="rect">
            <a:avLst/>
          </a:prstGeom>
          <a:noFill/>
          <a:ln>
            <a:noFill/>
          </a:ln>
        </p:spPr>
      </p:pic>
      <p:sp>
        <p:nvSpPr>
          <p:cNvPr id="321" name="Google Shape;321;p12"/>
          <p:cNvSpPr/>
          <p:nvPr/>
        </p:nvSpPr>
        <p:spPr>
          <a:xfrm>
            <a:off x="1524191" y="9906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1727515" y="10353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3</a:t>
            </a:r>
            <a:endParaRPr sz="2400" b="0" i="0" u="none" strike="noStrike" cap="none">
              <a:solidFill>
                <a:schemeClr val="dk1"/>
              </a:solidFill>
              <a:latin typeface="Calibri"/>
              <a:ea typeface="Calibri"/>
              <a:cs typeface="Calibri"/>
              <a:sym typeface="Calibri"/>
            </a:endParaRPr>
          </a:p>
        </p:txBody>
      </p:sp>
      <p:sp>
        <p:nvSpPr>
          <p:cNvPr id="323" name="Google Shape;323;p12"/>
          <p:cNvSpPr/>
          <p:nvPr/>
        </p:nvSpPr>
        <p:spPr>
          <a:xfrm>
            <a:off x="2794349" y="9906000"/>
            <a:ext cx="2286286"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2794349" y="10160000"/>
            <a:ext cx="2387898"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Резюме фахівців</a:t>
            </a:r>
            <a:endParaRPr sz="2400" b="0" i="0" u="none" strike="noStrike" cap="none">
              <a:solidFill>
                <a:schemeClr val="dk1"/>
              </a:solidFill>
              <a:latin typeface="Calibri"/>
              <a:ea typeface="Calibri"/>
              <a:cs typeface="Calibri"/>
              <a:sym typeface="Calibri"/>
            </a:endParaRPr>
          </a:p>
        </p:txBody>
      </p:sp>
      <p:pic>
        <p:nvPicPr>
          <p:cNvPr id="325" name="Google Shape;325;p12" descr=" "/>
          <p:cNvPicPr preferRelativeResize="0"/>
          <p:nvPr/>
        </p:nvPicPr>
        <p:blipFill rotWithShape="1">
          <a:blip r:embed="rId13">
            <a:alphaModFix/>
          </a:blip>
          <a:srcRect/>
          <a:stretch/>
        </p:blipFill>
        <p:spPr>
          <a:xfrm>
            <a:off x="5487086" y="9753600"/>
            <a:ext cx="17731416" cy="1981200"/>
          </a:xfrm>
          <a:prstGeom prst="rect">
            <a:avLst/>
          </a:prstGeom>
          <a:noFill/>
          <a:ln>
            <a:noFill/>
          </a:ln>
        </p:spPr>
      </p:pic>
      <p:sp>
        <p:nvSpPr>
          <p:cNvPr id="326" name="Google Shape;326;p12"/>
          <p:cNvSpPr/>
          <p:nvPr/>
        </p:nvSpPr>
        <p:spPr>
          <a:xfrm>
            <a:off x="5842730" y="9906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046625" y="10353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4</a:t>
            </a:r>
            <a:endParaRPr sz="2400" b="0" i="0" u="none" strike="noStrike" cap="none">
              <a:solidFill>
                <a:schemeClr val="dk1"/>
              </a:solidFill>
              <a:latin typeface="Calibri"/>
              <a:ea typeface="Calibri"/>
              <a:cs typeface="Calibri"/>
              <a:sym typeface="Calibri"/>
            </a:endParaRPr>
          </a:p>
        </p:txBody>
      </p:sp>
      <p:sp>
        <p:nvSpPr>
          <p:cNvPr id="328" name="Google Shape;328;p12"/>
          <p:cNvSpPr/>
          <p:nvPr/>
        </p:nvSpPr>
        <p:spPr>
          <a:xfrm>
            <a:off x="7112889" y="9906000"/>
            <a:ext cx="15241905"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2"/>
          <p:cNvSpPr/>
          <p:nvPr/>
        </p:nvSpPr>
        <p:spPr>
          <a:xfrm>
            <a:off x="7112889" y="10160000"/>
            <a:ext cx="15343518"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Підтверджуючі документи щодо наявності приміщення для надання послуги, відповідно до вимог стандарту надання послуги, за умови надання послуги в приміщенні надавача</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334"/>
        <p:cNvGrpSpPr/>
        <p:nvPr/>
      </p:nvGrpSpPr>
      <p:grpSpPr>
        <a:xfrm>
          <a:off x="0" y="0"/>
          <a:ext cx="0" cy="0"/>
          <a:chOff x="0" y="0"/>
          <a:chExt cx="0" cy="0"/>
        </a:xfrm>
      </p:grpSpPr>
      <p:sp>
        <p:nvSpPr>
          <p:cNvPr id="335" name="Google Shape;335;p13"/>
          <p:cNvSpPr/>
          <p:nvPr/>
        </p:nvSpPr>
        <p:spPr>
          <a:xfrm>
            <a:off x="-19052381" y="10541000"/>
            <a:ext cx="48774096" cy="48768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1524191" y="4064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pic>
        <p:nvPicPr>
          <p:cNvPr id="338" name="Google Shape;338;p13" descr=" "/>
          <p:cNvPicPr preferRelativeResize="0"/>
          <p:nvPr/>
        </p:nvPicPr>
        <p:blipFill rotWithShape="1">
          <a:blip r:embed="rId3">
            <a:alphaModFix/>
          </a:blip>
          <a:srcRect/>
          <a:stretch/>
        </p:blipFill>
        <p:spPr>
          <a:xfrm>
            <a:off x="0" y="12179300"/>
            <a:ext cx="24387048" cy="1536700"/>
          </a:xfrm>
          <a:prstGeom prst="rect">
            <a:avLst/>
          </a:prstGeom>
          <a:noFill/>
          <a:ln>
            <a:noFill/>
          </a:ln>
        </p:spPr>
      </p:pic>
      <p:sp>
        <p:nvSpPr>
          <p:cNvPr id="339" name="Google Shape;339;p13"/>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0" name="Google Shape;340;p13" descr=" "/>
          <p:cNvPicPr preferRelativeResize="0"/>
          <p:nvPr/>
        </p:nvPicPr>
        <p:blipFill rotWithShape="1">
          <a:blip r:embed="rId4">
            <a:alphaModFix/>
          </a:blip>
          <a:srcRect/>
          <a:stretch/>
        </p:blipFill>
        <p:spPr>
          <a:xfrm>
            <a:off x="1524191" y="12700000"/>
            <a:ext cx="1714714" cy="508000"/>
          </a:xfrm>
          <a:prstGeom prst="rect">
            <a:avLst/>
          </a:prstGeom>
          <a:noFill/>
          <a:ln>
            <a:noFill/>
          </a:ln>
        </p:spPr>
      </p:pic>
      <p:pic>
        <p:nvPicPr>
          <p:cNvPr id="341" name="Google Shape;341;p13" descr=" "/>
          <p:cNvPicPr preferRelativeResize="0"/>
          <p:nvPr/>
        </p:nvPicPr>
        <p:blipFill rotWithShape="1">
          <a:blip r:embed="rId5">
            <a:alphaModFix/>
          </a:blip>
          <a:srcRect/>
          <a:stretch/>
        </p:blipFill>
        <p:spPr>
          <a:xfrm>
            <a:off x="5271159" y="12700000"/>
            <a:ext cx="1117740" cy="508000"/>
          </a:xfrm>
          <a:prstGeom prst="rect">
            <a:avLst/>
          </a:prstGeom>
          <a:noFill/>
          <a:ln>
            <a:noFill/>
          </a:ln>
        </p:spPr>
      </p:pic>
      <p:pic>
        <p:nvPicPr>
          <p:cNvPr id="342" name="Google Shape;342;p13" descr=" "/>
          <p:cNvPicPr preferRelativeResize="0"/>
          <p:nvPr/>
        </p:nvPicPr>
        <p:blipFill rotWithShape="1">
          <a:blip r:embed="rId6">
            <a:alphaModFix/>
          </a:blip>
          <a:srcRect/>
          <a:stretch/>
        </p:blipFill>
        <p:spPr>
          <a:xfrm>
            <a:off x="8421153" y="12725400"/>
            <a:ext cx="1651206" cy="457200"/>
          </a:xfrm>
          <a:prstGeom prst="rect">
            <a:avLst/>
          </a:prstGeom>
          <a:noFill/>
          <a:ln>
            <a:noFill/>
          </a:ln>
        </p:spPr>
      </p:pic>
      <p:pic>
        <p:nvPicPr>
          <p:cNvPr id="343" name="Google Shape;343;p13" descr=" "/>
          <p:cNvPicPr preferRelativeResize="0"/>
          <p:nvPr/>
        </p:nvPicPr>
        <p:blipFill rotWithShape="1">
          <a:blip r:embed="rId7">
            <a:alphaModFix/>
          </a:blip>
          <a:srcRect/>
          <a:stretch/>
        </p:blipFill>
        <p:spPr>
          <a:xfrm>
            <a:off x="12104613" y="12700000"/>
            <a:ext cx="1016127" cy="508000"/>
          </a:xfrm>
          <a:prstGeom prst="rect">
            <a:avLst/>
          </a:prstGeom>
          <a:noFill/>
          <a:ln>
            <a:noFill/>
          </a:ln>
        </p:spPr>
      </p:pic>
      <p:pic>
        <p:nvPicPr>
          <p:cNvPr id="344" name="Google Shape;344;p13" descr=" "/>
          <p:cNvPicPr preferRelativeResize="0"/>
          <p:nvPr/>
        </p:nvPicPr>
        <p:blipFill rotWithShape="1">
          <a:blip r:embed="rId8">
            <a:alphaModFix/>
          </a:blip>
          <a:srcRect/>
          <a:stretch/>
        </p:blipFill>
        <p:spPr>
          <a:xfrm>
            <a:off x="15152994" y="12725400"/>
            <a:ext cx="1498787" cy="457200"/>
          </a:xfrm>
          <a:prstGeom prst="rect">
            <a:avLst/>
          </a:prstGeom>
          <a:noFill/>
          <a:ln>
            <a:noFill/>
          </a:ln>
        </p:spPr>
      </p:pic>
      <p:pic>
        <p:nvPicPr>
          <p:cNvPr id="345" name="Google Shape;345;p13" descr=" "/>
          <p:cNvPicPr preferRelativeResize="0"/>
          <p:nvPr/>
        </p:nvPicPr>
        <p:blipFill rotWithShape="1">
          <a:blip r:embed="rId9">
            <a:alphaModFix/>
          </a:blip>
          <a:srcRect/>
          <a:stretch/>
        </p:blipFill>
        <p:spPr>
          <a:xfrm>
            <a:off x="22862858" y="12192000"/>
            <a:ext cx="1524191" cy="1524000"/>
          </a:xfrm>
          <a:prstGeom prst="rect">
            <a:avLst/>
          </a:prstGeom>
          <a:noFill/>
          <a:ln>
            <a:noFill/>
          </a:ln>
        </p:spPr>
      </p:pic>
      <p:sp>
        <p:nvSpPr>
          <p:cNvPr id="346" name="Google Shape;346;p13"/>
          <p:cNvSpPr/>
          <p:nvPr/>
        </p:nvSpPr>
        <p:spPr>
          <a:xfrm>
            <a:off x="23421727" y="12700000"/>
            <a:ext cx="541934"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11</a:t>
            </a:r>
            <a:endParaRPr sz="3200" b="0" i="0" u="none" strike="noStrike" cap="none">
              <a:solidFill>
                <a:schemeClr val="dk1"/>
              </a:solidFill>
              <a:latin typeface="Calibri"/>
              <a:ea typeface="Calibri"/>
              <a:cs typeface="Calibri"/>
              <a:sym typeface="Calibri"/>
            </a:endParaRPr>
          </a:p>
        </p:txBody>
      </p:sp>
      <p:sp>
        <p:nvSpPr>
          <p:cNvPr id="347" name="Google Shape;347;p13"/>
          <p:cNvSpPr/>
          <p:nvPr/>
        </p:nvSpPr>
        <p:spPr>
          <a:xfrm>
            <a:off x="1524191" y="1524000"/>
            <a:ext cx="21474151" cy="2167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ТРАНЗИТНОГО </a:t>
            </a:r>
            <a:r>
              <a:rPr lang="en-US" sz="3200" b="1" i="0" u="sng" strike="noStrike" cap="none">
                <a:solidFill>
                  <a:srgbClr val="1F5BFF"/>
                </a:solidFill>
                <a:latin typeface="Inter"/>
                <a:ea typeface="Inter"/>
                <a:cs typeface="Inter"/>
                <a:sym typeface="Inter"/>
                <a:hlinkClick r:id="rId10">
                  <a:extLst>
                    <a:ext uri="{A12FA001-AC4F-418D-AE19-62706E023703}">
                      <ahyp:hlinkClr xmlns:ahyp="http://schemas.microsoft.com/office/drawing/2018/hyperlinkcolor" val="tx"/>
                    </a:ext>
                  </a:extLst>
                </a:hlinkClick>
              </a:rPr>
              <a:t>ПІДТРИМАНОГО</a:t>
            </a:r>
            <a:r>
              <a:rPr lang="en-US" sz="3200" b="1" i="0" u="none" strike="noStrike" cap="none">
                <a:solidFill>
                  <a:srgbClr val="1F5BFF"/>
                </a:solidFill>
                <a:latin typeface="Inter"/>
                <a:ea typeface="Inter"/>
                <a:cs typeface="Inter"/>
                <a:sym typeface="Inter"/>
              </a:rPr>
              <a:t> ПРОЖИВАННЯ / УЧБОВОЇ СОЦІАЛЬНОЇ КВАРТИРИ (БУДИНКУ) ДЛЯ ДІТЕЙ-СИРІТ, ДІТЕЙ, ПОЗБАВЛЕНИХ БАТЬКІВСЬКОГО ПІКЛУВАННЯ, ОСІБ З ЇХ ЧИСЛА ВІД 16 ДО 23 РОКІВ, ЯКІ ПЕРЕБУВАЮТЬ НА КВАРТИРНОМУ ОБЛІКУ ТА/АБО СОЦІАЛЬНОМУ КВАРТИРНОМУ ОБЛІКУ ЗА МІСЦЕМ ЇХ ПОХОДЖЕННЯ АБО ПРОЖИВАННЯ</a:t>
            </a:r>
            <a:endParaRPr sz="3200" b="0" i="0" u="none" strike="noStrike" cap="none">
              <a:solidFill>
                <a:schemeClr val="dk1"/>
              </a:solidFill>
              <a:latin typeface="Calibri"/>
              <a:ea typeface="Calibri"/>
              <a:cs typeface="Calibri"/>
              <a:sym typeface="Calibri"/>
            </a:endParaRPr>
          </a:p>
        </p:txBody>
      </p:sp>
      <p:pic>
        <p:nvPicPr>
          <p:cNvPr id="348" name="Google Shape;348;p13" descr=" "/>
          <p:cNvPicPr preferRelativeResize="0"/>
          <p:nvPr/>
        </p:nvPicPr>
        <p:blipFill rotWithShape="1">
          <a:blip r:embed="rId11">
            <a:alphaModFix/>
          </a:blip>
          <a:srcRect/>
          <a:stretch/>
        </p:blipFill>
        <p:spPr>
          <a:xfrm>
            <a:off x="1168546" y="5435600"/>
            <a:ext cx="11253607" cy="2743200"/>
          </a:xfrm>
          <a:prstGeom prst="rect">
            <a:avLst/>
          </a:prstGeom>
          <a:noFill/>
          <a:ln>
            <a:noFill/>
          </a:ln>
        </p:spPr>
      </p:pic>
      <p:sp>
        <p:nvSpPr>
          <p:cNvPr id="349" name="Google Shape;349;p13"/>
          <p:cNvSpPr/>
          <p:nvPr/>
        </p:nvSpPr>
        <p:spPr>
          <a:xfrm>
            <a:off x="1524191" y="5588000"/>
            <a:ext cx="1016127" cy="2032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1717790" y="6416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1</a:t>
            </a:r>
            <a:endParaRPr sz="2400" b="0" i="0" u="none" strike="noStrike" cap="none">
              <a:solidFill>
                <a:schemeClr val="dk1"/>
              </a:solidFill>
              <a:latin typeface="Calibri"/>
              <a:ea typeface="Calibri"/>
              <a:cs typeface="Calibri"/>
              <a:sym typeface="Calibri"/>
            </a:endParaRPr>
          </a:p>
        </p:txBody>
      </p:sp>
      <p:sp>
        <p:nvSpPr>
          <p:cNvPr id="351" name="Google Shape;351;p13"/>
          <p:cNvSpPr/>
          <p:nvPr/>
        </p:nvSpPr>
        <p:spPr>
          <a:xfrm>
            <a:off x="2794349" y="5588000"/>
            <a:ext cx="9018127" cy="203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2794349" y="5842000"/>
            <a:ext cx="9119740" cy="16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Підтвердження відповідності Критеріям діяльності надавачів соціальних послуг, визначених постановою 185, наявність приміщення для проживання, надати фото житлових приміщень</a:t>
            </a:r>
            <a:endParaRPr sz="2400" b="0" i="0" u="none" strike="noStrike" cap="none">
              <a:solidFill>
                <a:schemeClr val="dk1"/>
              </a:solidFill>
              <a:latin typeface="Calibri"/>
              <a:ea typeface="Calibri"/>
              <a:cs typeface="Calibri"/>
              <a:sym typeface="Calibri"/>
            </a:endParaRPr>
          </a:p>
        </p:txBody>
      </p:sp>
      <p:pic>
        <p:nvPicPr>
          <p:cNvPr id="353" name="Google Shape;353;p13" descr=" "/>
          <p:cNvPicPr preferRelativeResize="0"/>
          <p:nvPr/>
        </p:nvPicPr>
        <p:blipFill rotWithShape="1">
          <a:blip r:embed="rId12">
            <a:alphaModFix/>
          </a:blip>
          <a:srcRect/>
          <a:stretch/>
        </p:blipFill>
        <p:spPr>
          <a:xfrm>
            <a:off x="1168546" y="7721600"/>
            <a:ext cx="6808051" cy="2362200"/>
          </a:xfrm>
          <a:prstGeom prst="rect">
            <a:avLst/>
          </a:prstGeom>
          <a:noFill/>
          <a:ln>
            <a:noFill/>
          </a:ln>
        </p:spPr>
      </p:pic>
      <p:sp>
        <p:nvSpPr>
          <p:cNvPr id="354" name="Google Shape;354;p13"/>
          <p:cNvSpPr/>
          <p:nvPr/>
        </p:nvSpPr>
        <p:spPr>
          <a:xfrm>
            <a:off x="1524191" y="7874000"/>
            <a:ext cx="1016127" cy="1651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1727515" y="8512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3</a:t>
            </a:r>
            <a:endParaRPr sz="2400" b="0" i="0" u="none" strike="noStrike" cap="none">
              <a:solidFill>
                <a:schemeClr val="dk1"/>
              </a:solidFill>
              <a:latin typeface="Calibri"/>
              <a:ea typeface="Calibri"/>
              <a:cs typeface="Calibri"/>
              <a:sym typeface="Calibri"/>
            </a:endParaRPr>
          </a:p>
        </p:txBody>
      </p:sp>
      <p:sp>
        <p:nvSpPr>
          <p:cNvPr id="356" name="Google Shape;356;p13"/>
          <p:cNvSpPr/>
          <p:nvPr/>
        </p:nvSpPr>
        <p:spPr>
          <a:xfrm>
            <a:off x="2794349" y="7874000"/>
            <a:ext cx="4572572" cy="16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2794349" y="8128000"/>
            <a:ext cx="4674184"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Забезпечення одночасного надання соціальної послуги не більш як 8-16 особам</a:t>
            </a:r>
            <a:endParaRPr sz="2400" b="0" i="0" u="none" strike="noStrike" cap="none">
              <a:solidFill>
                <a:schemeClr val="dk1"/>
              </a:solidFill>
              <a:latin typeface="Calibri"/>
              <a:ea typeface="Calibri"/>
              <a:cs typeface="Calibri"/>
              <a:sym typeface="Calibri"/>
            </a:endParaRPr>
          </a:p>
        </p:txBody>
      </p:sp>
      <p:pic>
        <p:nvPicPr>
          <p:cNvPr id="358" name="Google Shape;358;p13" descr=" "/>
          <p:cNvPicPr preferRelativeResize="0"/>
          <p:nvPr/>
        </p:nvPicPr>
        <p:blipFill rotWithShape="1">
          <a:blip r:embed="rId13">
            <a:alphaModFix/>
          </a:blip>
          <a:srcRect/>
          <a:stretch/>
        </p:blipFill>
        <p:spPr>
          <a:xfrm>
            <a:off x="13108038" y="9626600"/>
            <a:ext cx="7316114" cy="2362200"/>
          </a:xfrm>
          <a:prstGeom prst="rect">
            <a:avLst/>
          </a:prstGeom>
          <a:noFill/>
          <a:ln>
            <a:noFill/>
          </a:ln>
        </p:spPr>
      </p:pic>
      <p:sp>
        <p:nvSpPr>
          <p:cNvPr id="359" name="Google Shape;359;p13"/>
          <p:cNvSpPr/>
          <p:nvPr/>
        </p:nvSpPr>
        <p:spPr>
          <a:xfrm>
            <a:off x="13463683" y="9779000"/>
            <a:ext cx="1016127" cy="1651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13665618" y="10417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7</a:t>
            </a:r>
            <a:endParaRPr sz="2400" b="0" i="0" u="none" strike="noStrike" cap="none">
              <a:solidFill>
                <a:schemeClr val="dk1"/>
              </a:solidFill>
              <a:latin typeface="Calibri"/>
              <a:ea typeface="Calibri"/>
              <a:cs typeface="Calibri"/>
              <a:sym typeface="Calibri"/>
            </a:endParaRPr>
          </a:p>
        </p:txBody>
      </p:sp>
      <p:sp>
        <p:nvSpPr>
          <p:cNvPr id="361" name="Google Shape;361;p13"/>
          <p:cNvSpPr/>
          <p:nvPr/>
        </p:nvSpPr>
        <p:spPr>
          <a:xfrm>
            <a:off x="14733842" y="9779000"/>
            <a:ext cx="5080635" cy="16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14733842" y="10033000"/>
            <a:ext cx="5182248"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Організація отримання/продовження отримання освітніх послуг</a:t>
            </a:r>
            <a:endParaRPr sz="2400" b="0" i="0" u="none" strike="noStrike" cap="none">
              <a:solidFill>
                <a:schemeClr val="dk1"/>
              </a:solidFill>
              <a:latin typeface="Calibri"/>
              <a:ea typeface="Calibri"/>
              <a:cs typeface="Calibri"/>
              <a:sym typeface="Calibri"/>
            </a:endParaRPr>
          </a:p>
        </p:txBody>
      </p:sp>
      <p:pic>
        <p:nvPicPr>
          <p:cNvPr id="363" name="Google Shape;363;p13" descr=" "/>
          <p:cNvPicPr preferRelativeResize="0"/>
          <p:nvPr/>
        </p:nvPicPr>
        <p:blipFill rotWithShape="1">
          <a:blip r:embed="rId14">
            <a:alphaModFix/>
          </a:blip>
          <a:srcRect/>
          <a:stretch/>
        </p:blipFill>
        <p:spPr>
          <a:xfrm>
            <a:off x="1168546" y="9626600"/>
            <a:ext cx="12396749" cy="2362200"/>
          </a:xfrm>
          <a:prstGeom prst="rect">
            <a:avLst/>
          </a:prstGeom>
          <a:noFill/>
          <a:ln>
            <a:noFill/>
          </a:ln>
        </p:spPr>
      </p:pic>
      <p:sp>
        <p:nvSpPr>
          <p:cNvPr id="364" name="Google Shape;364;p13"/>
          <p:cNvSpPr/>
          <p:nvPr/>
        </p:nvSpPr>
        <p:spPr>
          <a:xfrm>
            <a:off x="1524191" y="9779000"/>
            <a:ext cx="1016127" cy="1651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3"/>
          <p:cNvSpPr/>
          <p:nvPr/>
        </p:nvSpPr>
        <p:spPr>
          <a:xfrm>
            <a:off x="1727044" y="1041751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6</a:t>
            </a:r>
            <a:endParaRPr sz="2400" b="0" i="0" u="none" strike="noStrike" cap="none">
              <a:solidFill>
                <a:schemeClr val="dk1"/>
              </a:solidFill>
              <a:latin typeface="Calibri"/>
              <a:ea typeface="Calibri"/>
              <a:cs typeface="Calibri"/>
              <a:sym typeface="Calibri"/>
            </a:endParaRPr>
          </a:p>
        </p:txBody>
      </p:sp>
      <p:sp>
        <p:nvSpPr>
          <p:cNvPr id="366" name="Google Shape;366;p13"/>
          <p:cNvSpPr/>
          <p:nvPr/>
        </p:nvSpPr>
        <p:spPr>
          <a:xfrm>
            <a:off x="2794349" y="9779000"/>
            <a:ext cx="10161270" cy="16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3"/>
          <p:cNvSpPr/>
          <p:nvPr/>
        </p:nvSpPr>
        <p:spPr>
          <a:xfrm>
            <a:off x="2794349" y="10033000"/>
            <a:ext cx="10262883"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Забезпечення для отримувачів соціальної послуги підтриманого проживання можливості самостійного приготування та вживання їжі, прання особистих речей</a:t>
            </a:r>
            <a:endParaRPr sz="2400" b="0" i="0" u="none" strike="noStrike" cap="none">
              <a:solidFill>
                <a:schemeClr val="dk1"/>
              </a:solidFill>
              <a:latin typeface="Calibri"/>
              <a:ea typeface="Calibri"/>
              <a:cs typeface="Calibri"/>
              <a:sym typeface="Calibri"/>
            </a:endParaRPr>
          </a:p>
        </p:txBody>
      </p:sp>
      <p:pic>
        <p:nvPicPr>
          <p:cNvPr id="368" name="Google Shape;368;p13" descr=" "/>
          <p:cNvPicPr preferRelativeResize="0"/>
          <p:nvPr/>
        </p:nvPicPr>
        <p:blipFill rotWithShape="1">
          <a:blip r:embed="rId15">
            <a:alphaModFix/>
          </a:blip>
          <a:srcRect/>
          <a:stretch/>
        </p:blipFill>
        <p:spPr>
          <a:xfrm>
            <a:off x="7519340" y="7721600"/>
            <a:ext cx="9094337" cy="2362200"/>
          </a:xfrm>
          <a:prstGeom prst="rect">
            <a:avLst/>
          </a:prstGeom>
          <a:noFill/>
          <a:ln>
            <a:noFill/>
          </a:ln>
        </p:spPr>
      </p:pic>
      <p:sp>
        <p:nvSpPr>
          <p:cNvPr id="369" name="Google Shape;369;p13"/>
          <p:cNvSpPr/>
          <p:nvPr/>
        </p:nvSpPr>
        <p:spPr>
          <a:xfrm>
            <a:off x="7874984" y="7874000"/>
            <a:ext cx="1016127" cy="1651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3"/>
          <p:cNvSpPr/>
          <p:nvPr/>
        </p:nvSpPr>
        <p:spPr>
          <a:xfrm>
            <a:off x="8078879" y="8512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4</a:t>
            </a:r>
            <a:endParaRPr sz="2400" b="0" i="0" u="none" strike="noStrike" cap="none">
              <a:solidFill>
                <a:schemeClr val="dk1"/>
              </a:solidFill>
              <a:latin typeface="Calibri"/>
              <a:ea typeface="Calibri"/>
              <a:cs typeface="Calibri"/>
              <a:sym typeface="Calibri"/>
            </a:endParaRPr>
          </a:p>
        </p:txBody>
      </p:sp>
      <p:sp>
        <p:nvSpPr>
          <p:cNvPr id="371" name="Google Shape;371;p13"/>
          <p:cNvSpPr/>
          <p:nvPr/>
        </p:nvSpPr>
        <p:spPr>
          <a:xfrm>
            <a:off x="9145143" y="7874000"/>
            <a:ext cx="6858857" cy="16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p:nvPr/>
        </p:nvSpPr>
        <p:spPr>
          <a:xfrm>
            <a:off x="9145143" y="8128000"/>
            <a:ext cx="6960470"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Забезпечення проживання отримувачів соціальних послуг у кімнатах, розрахованих на проживання не більше ніж двох осіб</a:t>
            </a:r>
            <a:endParaRPr sz="2400" b="0" i="0" u="none" strike="noStrike" cap="none">
              <a:solidFill>
                <a:schemeClr val="dk1"/>
              </a:solidFill>
              <a:latin typeface="Calibri"/>
              <a:ea typeface="Calibri"/>
              <a:cs typeface="Calibri"/>
              <a:sym typeface="Calibri"/>
            </a:endParaRPr>
          </a:p>
        </p:txBody>
      </p:sp>
      <p:pic>
        <p:nvPicPr>
          <p:cNvPr id="373" name="Google Shape;373;p13" descr=" "/>
          <p:cNvPicPr preferRelativeResize="0"/>
          <p:nvPr/>
        </p:nvPicPr>
        <p:blipFill rotWithShape="1">
          <a:blip r:embed="rId16">
            <a:alphaModFix/>
          </a:blip>
          <a:srcRect/>
          <a:stretch/>
        </p:blipFill>
        <p:spPr>
          <a:xfrm>
            <a:off x="16156419" y="7721600"/>
            <a:ext cx="7062083" cy="2362200"/>
          </a:xfrm>
          <a:prstGeom prst="rect">
            <a:avLst/>
          </a:prstGeom>
          <a:noFill/>
          <a:ln>
            <a:noFill/>
          </a:ln>
        </p:spPr>
      </p:pic>
      <p:sp>
        <p:nvSpPr>
          <p:cNvPr id="374" name="Google Shape;374;p13"/>
          <p:cNvSpPr/>
          <p:nvPr/>
        </p:nvSpPr>
        <p:spPr>
          <a:xfrm>
            <a:off x="16512064" y="7874000"/>
            <a:ext cx="1016127" cy="1651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16717348" y="8513979"/>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5</a:t>
            </a:r>
            <a:endParaRPr sz="2400" b="0" i="0" u="none" strike="noStrike" cap="none">
              <a:solidFill>
                <a:schemeClr val="dk1"/>
              </a:solidFill>
              <a:latin typeface="Calibri"/>
              <a:ea typeface="Calibri"/>
              <a:cs typeface="Calibri"/>
              <a:sym typeface="Calibri"/>
            </a:endParaRPr>
          </a:p>
        </p:txBody>
      </p:sp>
      <p:sp>
        <p:nvSpPr>
          <p:cNvPr id="376" name="Google Shape;376;p13"/>
          <p:cNvSpPr/>
          <p:nvPr/>
        </p:nvSpPr>
        <p:spPr>
          <a:xfrm>
            <a:off x="17782222" y="7874000"/>
            <a:ext cx="4826603" cy="16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17782222" y="8128000"/>
            <a:ext cx="4928216"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Організація простору для дозвілля отримувачів соціальних послуг</a:t>
            </a:r>
            <a:endParaRPr sz="2400" b="0" i="0" u="none" strike="noStrike" cap="none">
              <a:solidFill>
                <a:schemeClr val="dk1"/>
              </a:solidFill>
              <a:latin typeface="Calibri"/>
              <a:ea typeface="Calibri"/>
              <a:cs typeface="Calibri"/>
              <a:sym typeface="Calibri"/>
            </a:endParaRPr>
          </a:p>
        </p:txBody>
      </p:sp>
      <p:pic>
        <p:nvPicPr>
          <p:cNvPr id="378" name="Google Shape;378;p13" descr=" "/>
          <p:cNvPicPr preferRelativeResize="0"/>
          <p:nvPr/>
        </p:nvPicPr>
        <p:blipFill rotWithShape="1">
          <a:blip r:embed="rId11">
            <a:alphaModFix/>
          </a:blip>
          <a:srcRect/>
          <a:stretch/>
        </p:blipFill>
        <p:spPr>
          <a:xfrm>
            <a:off x="11964895" y="5435600"/>
            <a:ext cx="11253607" cy="2743200"/>
          </a:xfrm>
          <a:prstGeom prst="rect">
            <a:avLst/>
          </a:prstGeom>
          <a:noFill/>
          <a:ln>
            <a:noFill/>
          </a:ln>
        </p:spPr>
      </p:pic>
      <p:sp>
        <p:nvSpPr>
          <p:cNvPr id="379" name="Google Shape;379;p13"/>
          <p:cNvSpPr/>
          <p:nvPr/>
        </p:nvSpPr>
        <p:spPr>
          <a:xfrm>
            <a:off x="12320540" y="5588000"/>
            <a:ext cx="1016127" cy="2032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12523666" y="641544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2</a:t>
            </a:r>
            <a:endParaRPr sz="2400" b="0" i="0" u="none" strike="noStrike" cap="none">
              <a:solidFill>
                <a:schemeClr val="dk1"/>
              </a:solidFill>
              <a:latin typeface="Calibri"/>
              <a:ea typeface="Calibri"/>
              <a:cs typeface="Calibri"/>
              <a:sym typeface="Calibri"/>
            </a:endParaRPr>
          </a:p>
        </p:txBody>
      </p:sp>
      <p:sp>
        <p:nvSpPr>
          <p:cNvPr id="381" name="Google Shape;381;p13"/>
          <p:cNvSpPr/>
          <p:nvPr/>
        </p:nvSpPr>
        <p:spPr>
          <a:xfrm>
            <a:off x="13590699" y="5588000"/>
            <a:ext cx="9018127" cy="203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13590699" y="5842000"/>
            <a:ext cx="9119740" cy="16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Відстань від місця надання соціальних послуг до медичних, реабілітаційних, закладів освіти не перевищує 5 кілометрів у разі переміщення пішки або 20 кілометрів з використанням транспортних засобів</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387"/>
        <p:cNvGrpSpPr/>
        <p:nvPr/>
      </p:nvGrpSpPr>
      <p:grpSpPr>
        <a:xfrm>
          <a:off x="0" y="0"/>
          <a:ext cx="0" cy="0"/>
          <a:chOff x="0" y="0"/>
          <a:chExt cx="0" cy="0"/>
        </a:xfrm>
      </p:grpSpPr>
      <p:sp>
        <p:nvSpPr>
          <p:cNvPr id="388" name="Google Shape;388;p14"/>
          <p:cNvSpPr/>
          <p:nvPr/>
        </p:nvSpPr>
        <p:spPr>
          <a:xfrm>
            <a:off x="19179397" y="-9144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1524191" y="3048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pic>
        <p:nvPicPr>
          <p:cNvPr id="391" name="Google Shape;391;p14" descr=" "/>
          <p:cNvPicPr preferRelativeResize="0"/>
          <p:nvPr/>
        </p:nvPicPr>
        <p:blipFill rotWithShape="1">
          <a:blip r:embed="rId3">
            <a:alphaModFix/>
          </a:blip>
          <a:srcRect/>
          <a:stretch/>
        </p:blipFill>
        <p:spPr>
          <a:xfrm>
            <a:off x="0" y="12179300"/>
            <a:ext cx="24387048" cy="1536700"/>
          </a:xfrm>
          <a:prstGeom prst="rect">
            <a:avLst/>
          </a:prstGeom>
          <a:noFill/>
          <a:ln>
            <a:noFill/>
          </a:ln>
        </p:spPr>
      </p:pic>
      <p:sp>
        <p:nvSpPr>
          <p:cNvPr id="392" name="Google Shape;392;p14"/>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p14" descr=" "/>
          <p:cNvPicPr preferRelativeResize="0"/>
          <p:nvPr/>
        </p:nvPicPr>
        <p:blipFill rotWithShape="1">
          <a:blip r:embed="rId4">
            <a:alphaModFix/>
          </a:blip>
          <a:srcRect/>
          <a:stretch/>
        </p:blipFill>
        <p:spPr>
          <a:xfrm>
            <a:off x="1524191" y="12700000"/>
            <a:ext cx="1714714" cy="508000"/>
          </a:xfrm>
          <a:prstGeom prst="rect">
            <a:avLst/>
          </a:prstGeom>
          <a:noFill/>
          <a:ln>
            <a:noFill/>
          </a:ln>
        </p:spPr>
      </p:pic>
      <p:pic>
        <p:nvPicPr>
          <p:cNvPr id="394" name="Google Shape;394;p14" descr=" "/>
          <p:cNvPicPr preferRelativeResize="0"/>
          <p:nvPr/>
        </p:nvPicPr>
        <p:blipFill rotWithShape="1">
          <a:blip r:embed="rId5">
            <a:alphaModFix/>
          </a:blip>
          <a:srcRect/>
          <a:stretch/>
        </p:blipFill>
        <p:spPr>
          <a:xfrm>
            <a:off x="5271159" y="12700000"/>
            <a:ext cx="1117740" cy="508000"/>
          </a:xfrm>
          <a:prstGeom prst="rect">
            <a:avLst/>
          </a:prstGeom>
          <a:noFill/>
          <a:ln>
            <a:noFill/>
          </a:ln>
        </p:spPr>
      </p:pic>
      <p:pic>
        <p:nvPicPr>
          <p:cNvPr id="395" name="Google Shape;395;p14" descr=" "/>
          <p:cNvPicPr preferRelativeResize="0"/>
          <p:nvPr/>
        </p:nvPicPr>
        <p:blipFill rotWithShape="1">
          <a:blip r:embed="rId6">
            <a:alphaModFix/>
          </a:blip>
          <a:srcRect/>
          <a:stretch/>
        </p:blipFill>
        <p:spPr>
          <a:xfrm>
            <a:off x="8421153" y="12725400"/>
            <a:ext cx="1651206" cy="457200"/>
          </a:xfrm>
          <a:prstGeom prst="rect">
            <a:avLst/>
          </a:prstGeom>
          <a:noFill/>
          <a:ln>
            <a:noFill/>
          </a:ln>
        </p:spPr>
      </p:pic>
      <p:pic>
        <p:nvPicPr>
          <p:cNvPr id="396" name="Google Shape;396;p14" descr=" "/>
          <p:cNvPicPr preferRelativeResize="0"/>
          <p:nvPr/>
        </p:nvPicPr>
        <p:blipFill rotWithShape="1">
          <a:blip r:embed="rId7">
            <a:alphaModFix/>
          </a:blip>
          <a:srcRect/>
          <a:stretch/>
        </p:blipFill>
        <p:spPr>
          <a:xfrm>
            <a:off x="12104613" y="12700000"/>
            <a:ext cx="1016127" cy="508000"/>
          </a:xfrm>
          <a:prstGeom prst="rect">
            <a:avLst/>
          </a:prstGeom>
          <a:noFill/>
          <a:ln>
            <a:noFill/>
          </a:ln>
        </p:spPr>
      </p:pic>
      <p:pic>
        <p:nvPicPr>
          <p:cNvPr id="397" name="Google Shape;397;p14" descr=" "/>
          <p:cNvPicPr preferRelativeResize="0"/>
          <p:nvPr/>
        </p:nvPicPr>
        <p:blipFill rotWithShape="1">
          <a:blip r:embed="rId8">
            <a:alphaModFix/>
          </a:blip>
          <a:srcRect/>
          <a:stretch/>
        </p:blipFill>
        <p:spPr>
          <a:xfrm>
            <a:off x="15152994" y="12725400"/>
            <a:ext cx="1498787" cy="457200"/>
          </a:xfrm>
          <a:prstGeom prst="rect">
            <a:avLst/>
          </a:prstGeom>
          <a:noFill/>
          <a:ln>
            <a:noFill/>
          </a:ln>
        </p:spPr>
      </p:pic>
      <p:pic>
        <p:nvPicPr>
          <p:cNvPr id="398" name="Google Shape;398;p14" descr=" "/>
          <p:cNvPicPr preferRelativeResize="0"/>
          <p:nvPr/>
        </p:nvPicPr>
        <p:blipFill rotWithShape="1">
          <a:blip r:embed="rId9">
            <a:alphaModFix/>
          </a:blip>
          <a:srcRect/>
          <a:stretch/>
        </p:blipFill>
        <p:spPr>
          <a:xfrm>
            <a:off x="22862858" y="12192000"/>
            <a:ext cx="1524191" cy="1524000"/>
          </a:xfrm>
          <a:prstGeom prst="rect">
            <a:avLst/>
          </a:prstGeom>
          <a:noFill/>
          <a:ln>
            <a:noFill/>
          </a:ln>
        </p:spPr>
      </p:pic>
      <p:sp>
        <p:nvSpPr>
          <p:cNvPr id="399" name="Google Shape;399;p14"/>
          <p:cNvSpPr/>
          <p:nvPr/>
        </p:nvSpPr>
        <p:spPr>
          <a:xfrm>
            <a:off x="23396324" y="12700000"/>
            <a:ext cx="59274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12</a:t>
            </a:r>
            <a:endParaRPr sz="3200" b="0" i="0" u="none" strike="noStrike" cap="none">
              <a:solidFill>
                <a:schemeClr val="dk1"/>
              </a:solidFill>
              <a:latin typeface="Calibri"/>
              <a:ea typeface="Calibri"/>
              <a:cs typeface="Calibri"/>
              <a:sym typeface="Calibri"/>
            </a:endParaRPr>
          </a:p>
        </p:txBody>
      </p:sp>
      <p:sp>
        <p:nvSpPr>
          <p:cNvPr id="400" name="Google Shape;400;p14"/>
          <p:cNvSpPr/>
          <p:nvPr/>
        </p:nvSpPr>
        <p:spPr>
          <a:xfrm>
            <a:off x="1524191" y="1524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СОЦІАЛЬНОГО СУПРОВОДУ СІМЕЙ, ЯКІ ВИХОВУЮТЬ ДІТЕЙ-СИРІТ ТА ДІТЕЙ, ПОЗБАВЛЕНИХ БАТЬКІВСЬКОГО ПІКЛУВАННЯ</a:t>
            </a:r>
            <a:endParaRPr sz="3200" b="0" i="0" u="none" strike="noStrike" cap="none">
              <a:solidFill>
                <a:schemeClr val="dk1"/>
              </a:solidFill>
              <a:latin typeface="Calibri"/>
              <a:ea typeface="Calibri"/>
              <a:cs typeface="Calibri"/>
              <a:sym typeface="Calibri"/>
            </a:endParaRPr>
          </a:p>
        </p:txBody>
      </p:sp>
      <p:pic>
        <p:nvPicPr>
          <p:cNvPr id="401" name="Google Shape;401;p14" descr=" "/>
          <p:cNvPicPr preferRelativeResize="0"/>
          <p:nvPr/>
        </p:nvPicPr>
        <p:blipFill rotWithShape="1">
          <a:blip r:embed="rId10">
            <a:alphaModFix/>
          </a:blip>
          <a:srcRect/>
          <a:stretch/>
        </p:blipFill>
        <p:spPr>
          <a:xfrm>
            <a:off x="1168546" y="4419600"/>
            <a:ext cx="22049956" cy="2743200"/>
          </a:xfrm>
          <a:prstGeom prst="rect">
            <a:avLst/>
          </a:prstGeom>
          <a:noFill/>
          <a:ln>
            <a:noFill/>
          </a:ln>
        </p:spPr>
      </p:pic>
      <p:sp>
        <p:nvSpPr>
          <p:cNvPr id="402" name="Google Shape;402;p14"/>
          <p:cNvSpPr/>
          <p:nvPr/>
        </p:nvSpPr>
        <p:spPr>
          <a:xfrm>
            <a:off x="1524191" y="4572000"/>
            <a:ext cx="1016127" cy="2032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1717790" y="5400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1</a:t>
            </a:r>
            <a:endParaRPr sz="2400" b="0" i="0" u="none" strike="noStrike" cap="none">
              <a:solidFill>
                <a:schemeClr val="dk1"/>
              </a:solidFill>
              <a:latin typeface="Calibri"/>
              <a:ea typeface="Calibri"/>
              <a:cs typeface="Calibri"/>
              <a:sym typeface="Calibri"/>
            </a:endParaRPr>
          </a:p>
        </p:txBody>
      </p:sp>
      <p:sp>
        <p:nvSpPr>
          <p:cNvPr id="404" name="Google Shape;404;p14"/>
          <p:cNvSpPr/>
          <p:nvPr/>
        </p:nvSpPr>
        <p:spPr>
          <a:xfrm>
            <a:off x="2794349" y="4572000"/>
            <a:ext cx="19560445" cy="203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2794349" y="4826000"/>
            <a:ext cx="19662057" cy="16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Підтвердження наявності фахівців із соціальної роботи (в штаті або залучені) із відповідною освітою: диплома спеціаліста/магістра за спеціальністю “Соціальна робота”/“Соціальна педагогіка” та/або свідоцтв/сертифікатів/довідок про підвищення кваліфікації за спеціальністю “Соціальна робота”/“Соціальна педагогіка”, які засвідчують проходження навчання загальним обсягом не менш як 30 академічних годин, або один кредит ЄКТС</a:t>
            </a:r>
            <a:endParaRPr sz="2400" b="0" i="0" u="none" strike="noStrike" cap="none">
              <a:solidFill>
                <a:schemeClr val="dk1"/>
              </a:solidFill>
              <a:latin typeface="Calibri"/>
              <a:ea typeface="Calibri"/>
              <a:cs typeface="Calibri"/>
              <a:sym typeface="Calibri"/>
            </a:endParaRPr>
          </a:p>
        </p:txBody>
      </p:sp>
      <p:pic>
        <p:nvPicPr>
          <p:cNvPr id="406" name="Google Shape;406;p14" descr=" "/>
          <p:cNvPicPr preferRelativeResize="0"/>
          <p:nvPr/>
        </p:nvPicPr>
        <p:blipFill rotWithShape="1">
          <a:blip r:embed="rId11">
            <a:alphaModFix/>
          </a:blip>
          <a:srcRect/>
          <a:stretch/>
        </p:blipFill>
        <p:spPr>
          <a:xfrm>
            <a:off x="1168546" y="6705600"/>
            <a:ext cx="22049956" cy="3505200"/>
          </a:xfrm>
          <a:prstGeom prst="rect">
            <a:avLst/>
          </a:prstGeom>
          <a:noFill/>
          <a:ln>
            <a:noFill/>
          </a:ln>
        </p:spPr>
      </p:pic>
      <p:sp>
        <p:nvSpPr>
          <p:cNvPr id="407" name="Google Shape;407;p14"/>
          <p:cNvSpPr/>
          <p:nvPr/>
        </p:nvSpPr>
        <p:spPr>
          <a:xfrm>
            <a:off x="1524191" y="6858000"/>
            <a:ext cx="1016127" cy="2794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1727317" y="806644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2</a:t>
            </a:r>
            <a:endParaRPr sz="2400" b="0" i="0" u="none" strike="noStrike" cap="none">
              <a:solidFill>
                <a:schemeClr val="dk1"/>
              </a:solidFill>
              <a:latin typeface="Calibri"/>
              <a:ea typeface="Calibri"/>
              <a:cs typeface="Calibri"/>
              <a:sym typeface="Calibri"/>
            </a:endParaRPr>
          </a:p>
        </p:txBody>
      </p:sp>
      <p:sp>
        <p:nvSpPr>
          <p:cNvPr id="409" name="Google Shape;409;p14"/>
          <p:cNvSpPr/>
          <p:nvPr/>
        </p:nvSpPr>
        <p:spPr>
          <a:xfrm>
            <a:off x="2794349" y="6858000"/>
            <a:ext cx="19560445" cy="27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2794349" y="7112000"/>
            <a:ext cx="19662057" cy="2387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Підтвердження у фахівців із соціальної роботи (в штаті або залучені) наявності сертифіката, який підтверджує проходження тренінгів з питань відповідального батьківства, освітніх програм, навчальних курсів з питань надання соціальних послуг та/або психосоціальної підтримки сім’ям, управління стресом, кейс-менеджменту (ведення випадку) в соціальній роботі, кризового менеджменту, стрес-менеджменту, надання першої психологічної допомоги, домедичної допомоги, створення та організації роботи (фасилітації) груп взаємопідтримки та інших груп і форм роботи загальним обсягом не менш як 30 академічних годин, або один кредит ЄКТС</a:t>
            </a:r>
            <a:endParaRPr sz="2400" b="0" i="0" u="none" strike="noStrike" cap="none">
              <a:solidFill>
                <a:schemeClr val="dk1"/>
              </a:solidFill>
              <a:latin typeface="Calibri"/>
              <a:ea typeface="Calibri"/>
              <a:cs typeface="Calibri"/>
              <a:sym typeface="Calibri"/>
            </a:endParaRPr>
          </a:p>
        </p:txBody>
      </p:sp>
      <p:pic>
        <p:nvPicPr>
          <p:cNvPr id="411" name="Google Shape;411;p14" descr=" "/>
          <p:cNvPicPr preferRelativeResize="0"/>
          <p:nvPr/>
        </p:nvPicPr>
        <p:blipFill rotWithShape="1">
          <a:blip r:embed="rId12">
            <a:alphaModFix/>
          </a:blip>
          <a:srcRect/>
          <a:stretch/>
        </p:blipFill>
        <p:spPr>
          <a:xfrm>
            <a:off x="1168546" y="9753600"/>
            <a:ext cx="4775797" cy="1981200"/>
          </a:xfrm>
          <a:prstGeom prst="rect">
            <a:avLst/>
          </a:prstGeom>
          <a:noFill/>
          <a:ln>
            <a:noFill/>
          </a:ln>
        </p:spPr>
      </p:pic>
      <p:sp>
        <p:nvSpPr>
          <p:cNvPr id="412" name="Google Shape;412;p14"/>
          <p:cNvSpPr/>
          <p:nvPr/>
        </p:nvSpPr>
        <p:spPr>
          <a:xfrm>
            <a:off x="1524191" y="9906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1727515" y="10353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3</a:t>
            </a:r>
            <a:endParaRPr sz="2400" b="0" i="0" u="none" strike="noStrike" cap="none">
              <a:solidFill>
                <a:schemeClr val="dk1"/>
              </a:solidFill>
              <a:latin typeface="Calibri"/>
              <a:ea typeface="Calibri"/>
              <a:cs typeface="Calibri"/>
              <a:sym typeface="Calibri"/>
            </a:endParaRPr>
          </a:p>
        </p:txBody>
      </p:sp>
      <p:sp>
        <p:nvSpPr>
          <p:cNvPr id="414" name="Google Shape;414;p14"/>
          <p:cNvSpPr/>
          <p:nvPr/>
        </p:nvSpPr>
        <p:spPr>
          <a:xfrm>
            <a:off x="2794349" y="9906000"/>
            <a:ext cx="2286286"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2794349" y="10160000"/>
            <a:ext cx="2387898"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Резюме фахівців</a:t>
            </a:r>
            <a:endParaRPr sz="2400" b="0" i="0" u="none" strike="noStrike" cap="none">
              <a:solidFill>
                <a:schemeClr val="dk1"/>
              </a:solidFill>
              <a:latin typeface="Calibri"/>
              <a:ea typeface="Calibri"/>
              <a:cs typeface="Calibri"/>
              <a:sym typeface="Calibri"/>
            </a:endParaRPr>
          </a:p>
        </p:txBody>
      </p:sp>
      <p:pic>
        <p:nvPicPr>
          <p:cNvPr id="416" name="Google Shape;416;p14" descr=" "/>
          <p:cNvPicPr preferRelativeResize="0"/>
          <p:nvPr/>
        </p:nvPicPr>
        <p:blipFill rotWithShape="1">
          <a:blip r:embed="rId13">
            <a:alphaModFix/>
          </a:blip>
          <a:srcRect/>
          <a:stretch/>
        </p:blipFill>
        <p:spPr>
          <a:xfrm>
            <a:off x="5487086" y="9753600"/>
            <a:ext cx="17731416" cy="1981200"/>
          </a:xfrm>
          <a:prstGeom prst="rect">
            <a:avLst/>
          </a:prstGeom>
          <a:noFill/>
          <a:ln>
            <a:noFill/>
          </a:ln>
        </p:spPr>
      </p:pic>
      <p:sp>
        <p:nvSpPr>
          <p:cNvPr id="417" name="Google Shape;417;p14"/>
          <p:cNvSpPr/>
          <p:nvPr/>
        </p:nvSpPr>
        <p:spPr>
          <a:xfrm>
            <a:off x="5842730" y="9906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6046625" y="10353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4</a:t>
            </a:r>
            <a:endParaRPr sz="2400" b="0" i="0" u="none" strike="noStrike" cap="none">
              <a:solidFill>
                <a:schemeClr val="dk1"/>
              </a:solidFill>
              <a:latin typeface="Calibri"/>
              <a:ea typeface="Calibri"/>
              <a:cs typeface="Calibri"/>
              <a:sym typeface="Calibri"/>
            </a:endParaRPr>
          </a:p>
        </p:txBody>
      </p:sp>
      <p:sp>
        <p:nvSpPr>
          <p:cNvPr id="419" name="Google Shape;419;p14"/>
          <p:cNvSpPr/>
          <p:nvPr/>
        </p:nvSpPr>
        <p:spPr>
          <a:xfrm>
            <a:off x="7112889" y="9906000"/>
            <a:ext cx="15241905"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7112889" y="10160000"/>
            <a:ext cx="15343518"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Підтверджуючі документи щодо наявності приміщення для надання послуги, відповідно до вимог стандарту надання послуги, за умови надання послуги в приміщенні надавача</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425"/>
        <p:cNvGrpSpPr/>
        <p:nvPr/>
      </p:nvGrpSpPr>
      <p:grpSpPr>
        <a:xfrm>
          <a:off x="0" y="0"/>
          <a:ext cx="0" cy="0"/>
          <a:chOff x="0" y="0"/>
          <a:chExt cx="0" cy="0"/>
        </a:xfrm>
      </p:grpSpPr>
      <p:sp>
        <p:nvSpPr>
          <p:cNvPr id="426" name="Google Shape;426;p15"/>
          <p:cNvSpPr/>
          <p:nvPr/>
        </p:nvSpPr>
        <p:spPr>
          <a:xfrm>
            <a:off x="-7112889" y="10160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5"/>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5"/>
          <p:cNvSpPr/>
          <p:nvPr/>
        </p:nvSpPr>
        <p:spPr>
          <a:xfrm>
            <a:off x="1524191" y="3175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sp>
        <p:nvSpPr>
          <p:cNvPr id="429" name="Google Shape;429;p15"/>
          <p:cNvSpPr/>
          <p:nvPr/>
        </p:nvSpPr>
        <p:spPr>
          <a:xfrm>
            <a:off x="1524191" y="2159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3200"/>
              <a:buFont typeface="Inter"/>
              <a:buNone/>
            </a:pPr>
            <a:r>
              <a:rPr lang="en-US" sz="3200" b="0" i="0" u="sng" strike="noStrike" cap="none">
                <a:solidFill>
                  <a:srgbClr val="222222"/>
                </a:solidFill>
                <a:latin typeface="Inter"/>
                <a:ea typeface="Inter"/>
                <a:cs typeface="Inter"/>
                <a:sym typeface="Inter"/>
                <a:hlinkClick r:id="rId3">
                  <a:extLst>
                    <a:ext uri="{A12FA001-AC4F-418D-AE19-62706E023703}">
                      <ahyp:hlinkClr xmlns:ahyp="http://schemas.microsoft.com/office/drawing/2018/hyperlinkcolor" val="tx"/>
                    </a:ext>
                  </a:extLst>
                </a:hlinkClick>
              </a:rPr>
              <a:t>https://zakon.rada.gov.ua/rada/show/v0092739-21#Text</a:t>
            </a:r>
            <a:endParaRPr sz="3200" b="0" i="0" u="none" strike="noStrike" cap="none">
              <a:solidFill>
                <a:srgbClr val="222222"/>
              </a:solidFill>
              <a:latin typeface="Calibri"/>
              <a:ea typeface="Calibri"/>
              <a:cs typeface="Calibri"/>
              <a:sym typeface="Calibri"/>
            </a:endParaRPr>
          </a:p>
        </p:txBody>
      </p:sp>
      <p:pic>
        <p:nvPicPr>
          <p:cNvPr id="430" name="Google Shape;430;p15" descr=" "/>
          <p:cNvPicPr preferRelativeResize="0"/>
          <p:nvPr/>
        </p:nvPicPr>
        <p:blipFill rotWithShape="1">
          <a:blip r:embed="rId4">
            <a:alphaModFix/>
          </a:blip>
          <a:srcRect/>
          <a:stretch/>
        </p:blipFill>
        <p:spPr>
          <a:xfrm>
            <a:off x="0" y="12179300"/>
            <a:ext cx="24387048" cy="1536700"/>
          </a:xfrm>
          <a:prstGeom prst="rect">
            <a:avLst/>
          </a:prstGeom>
          <a:noFill/>
          <a:ln>
            <a:noFill/>
          </a:ln>
        </p:spPr>
      </p:pic>
      <p:sp>
        <p:nvSpPr>
          <p:cNvPr id="431" name="Google Shape;431;p15"/>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2" name="Google Shape;432;p15" descr=" "/>
          <p:cNvPicPr preferRelativeResize="0"/>
          <p:nvPr/>
        </p:nvPicPr>
        <p:blipFill rotWithShape="1">
          <a:blip r:embed="rId5">
            <a:alphaModFix/>
          </a:blip>
          <a:srcRect/>
          <a:stretch/>
        </p:blipFill>
        <p:spPr>
          <a:xfrm>
            <a:off x="1524191" y="12700000"/>
            <a:ext cx="1714714" cy="508000"/>
          </a:xfrm>
          <a:prstGeom prst="rect">
            <a:avLst/>
          </a:prstGeom>
          <a:noFill/>
          <a:ln>
            <a:noFill/>
          </a:ln>
        </p:spPr>
      </p:pic>
      <p:pic>
        <p:nvPicPr>
          <p:cNvPr id="433" name="Google Shape;433;p15" descr=" "/>
          <p:cNvPicPr preferRelativeResize="0"/>
          <p:nvPr/>
        </p:nvPicPr>
        <p:blipFill rotWithShape="1">
          <a:blip r:embed="rId6">
            <a:alphaModFix/>
          </a:blip>
          <a:srcRect/>
          <a:stretch/>
        </p:blipFill>
        <p:spPr>
          <a:xfrm>
            <a:off x="5271159" y="12700000"/>
            <a:ext cx="1117740" cy="508000"/>
          </a:xfrm>
          <a:prstGeom prst="rect">
            <a:avLst/>
          </a:prstGeom>
          <a:noFill/>
          <a:ln>
            <a:noFill/>
          </a:ln>
        </p:spPr>
      </p:pic>
      <p:pic>
        <p:nvPicPr>
          <p:cNvPr id="434" name="Google Shape;434;p15" descr=" "/>
          <p:cNvPicPr preferRelativeResize="0"/>
          <p:nvPr/>
        </p:nvPicPr>
        <p:blipFill rotWithShape="1">
          <a:blip r:embed="rId7">
            <a:alphaModFix/>
          </a:blip>
          <a:srcRect/>
          <a:stretch/>
        </p:blipFill>
        <p:spPr>
          <a:xfrm>
            <a:off x="8421153" y="12725400"/>
            <a:ext cx="1651206" cy="457200"/>
          </a:xfrm>
          <a:prstGeom prst="rect">
            <a:avLst/>
          </a:prstGeom>
          <a:noFill/>
          <a:ln>
            <a:noFill/>
          </a:ln>
        </p:spPr>
      </p:pic>
      <p:pic>
        <p:nvPicPr>
          <p:cNvPr id="435" name="Google Shape;435;p15" descr=" "/>
          <p:cNvPicPr preferRelativeResize="0"/>
          <p:nvPr/>
        </p:nvPicPr>
        <p:blipFill rotWithShape="1">
          <a:blip r:embed="rId8">
            <a:alphaModFix/>
          </a:blip>
          <a:srcRect/>
          <a:stretch/>
        </p:blipFill>
        <p:spPr>
          <a:xfrm>
            <a:off x="12104613" y="12700000"/>
            <a:ext cx="1016127" cy="508000"/>
          </a:xfrm>
          <a:prstGeom prst="rect">
            <a:avLst/>
          </a:prstGeom>
          <a:noFill/>
          <a:ln>
            <a:noFill/>
          </a:ln>
        </p:spPr>
      </p:pic>
      <p:pic>
        <p:nvPicPr>
          <p:cNvPr id="436" name="Google Shape;436;p15" descr=" "/>
          <p:cNvPicPr preferRelativeResize="0"/>
          <p:nvPr/>
        </p:nvPicPr>
        <p:blipFill rotWithShape="1">
          <a:blip r:embed="rId9">
            <a:alphaModFix/>
          </a:blip>
          <a:srcRect/>
          <a:stretch/>
        </p:blipFill>
        <p:spPr>
          <a:xfrm>
            <a:off x="15152994" y="12725400"/>
            <a:ext cx="1498787" cy="457200"/>
          </a:xfrm>
          <a:prstGeom prst="rect">
            <a:avLst/>
          </a:prstGeom>
          <a:noFill/>
          <a:ln>
            <a:noFill/>
          </a:ln>
        </p:spPr>
      </p:pic>
      <p:pic>
        <p:nvPicPr>
          <p:cNvPr id="437" name="Google Shape;437;p15" descr=" "/>
          <p:cNvPicPr preferRelativeResize="0"/>
          <p:nvPr/>
        </p:nvPicPr>
        <p:blipFill rotWithShape="1">
          <a:blip r:embed="rId10">
            <a:alphaModFix/>
          </a:blip>
          <a:srcRect/>
          <a:stretch/>
        </p:blipFill>
        <p:spPr>
          <a:xfrm>
            <a:off x="22862858" y="12192000"/>
            <a:ext cx="1524191" cy="1524000"/>
          </a:xfrm>
          <a:prstGeom prst="rect">
            <a:avLst/>
          </a:prstGeom>
          <a:noFill/>
          <a:ln>
            <a:noFill/>
          </a:ln>
        </p:spPr>
      </p:pic>
      <p:sp>
        <p:nvSpPr>
          <p:cNvPr id="438" name="Google Shape;438;p15"/>
          <p:cNvSpPr/>
          <p:nvPr/>
        </p:nvSpPr>
        <p:spPr>
          <a:xfrm>
            <a:off x="23389973" y="12700000"/>
            <a:ext cx="605442"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13</a:t>
            </a:r>
            <a:endParaRPr sz="3200" b="0" i="0" u="none" strike="noStrike" cap="none">
              <a:solidFill>
                <a:schemeClr val="dk1"/>
              </a:solidFill>
              <a:latin typeface="Calibri"/>
              <a:ea typeface="Calibri"/>
              <a:cs typeface="Calibri"/>
              <a:sym typeface="Calibri"/>
            </a:endParaRPr>
          </a:p>
        </p:txBody>
      </p:sp>
      <p:sp>
        <p:nvSpPr>
          <p:cNvPr id="439" name="Google Shape;439;p15"/>
          <p:cNvSpPr/>
          <p:nvPr/>
        </p:nvSpPr>
        <p:spPr>
          <a:xfrm>
            <a:off x="1524191" y="1524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РАННЬОГО ВТРУЧАННЯ</a:t>
            </a:r>
            <a:endParaRPr sz="3200" b="0" i="0" u="none" strike="noStrike" cap="none">
              <a:solidFill>
                <a:schemeClr val="dk1"/>
              </a:solidFill>
              <a:latin typeface="Calibri"/>
              <a:ea typeface="Calibri"/>
              <a:cs typeface="Calibri"/>
              <a:sym typeface="Calibri"/>
            </a:endParaRPr>
          </a:p>
        </p:txBody>
      </p:sp>
      <p:pic>
        <p:nvPicPr>
          <p:cNvPr id="440" name="Google Shape;440;p15" descr=" "/>
          <p:cNvPicPr preferRelativeResize="0"/>
          <p:nvPr/>
        </p:nvPicPr>
        <p:blipFill rotWithShape="1">
          <a:blip r:embed="rId11">
            <a:alphaModFix/>
          </a:blip>
          <a:srcRect/>
          <a:stretch/>
        </p:blipFill>
        <p:spPr>
          <a:xfrm>
            <a:off x="1168546" y="4546600"/>
            <a:ext cx="19001575" cy="1600200"/>
          </a:xfrm>
          <a:prstGeom prst="rect">
            <a:avLst/>
          </a:prstGeom>
          <a:noFill/>
          <a:ln>
            <a:noFill/>
          </a:ln>
        </p:spPr>
      </p:pic>
      <p:sp>
        <p:nvSpPr>
          <p:cNvPr id="441" name="Google Shape;441;p15"/>
          <p:cNvSpPr/>
          <p:nvPr/>
        </p:nvSpPr>
        <p:spPr>
          <a:xfrm>
            <a:off x="1524191" y="4699000"/>
            <a:ext cx="1016127" cy="889000"/>
          </a:xfrm>
          <a:prstGeom prst="roundRect">
            <a:avLst>
              <a:gd name="adj" fmla="val 28800"/>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1717790" y="4956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1</a:t>
            </a:r>
            <a:endParaRPr sz="2400" b="0" i="0" u="none" strike="noStrike" cap="none">
              <a:solidFill>
                <a:schemeClr val="dk1"/>
              </a:solidFill>
              <a:latin typeface="Calibri"/>
              <a:ea typeface="Calibri"/>
              <a:cs typeface="Calibri"/>
              <a:sym typeface="Calibri"/>
            </a:endParaRPr>
          </a:p>
        </p:txBody>
      </p:sp>
      <p:sp>
        <p:nvSpPr>
          <p:cNvPr id="443" name="Google Shape;443;p15"/>
          <p:cNvSpPr/>
          <p:nvPr/>
        </p:nvSpPr>
        <p:spPr>
          <a:xfrm>
            <a:off x="2794349" y="4699000"/>
            <a:ext cx="16512064" cy="8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2794349" y="4953000"/>
            <a:ext cx="16613676" cy="482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a:buNone/>
            </a:pPr>
            <a:r>
              <a:rPr lang="en-US" sz="2400" i="0" u="none" strike="noStrike" cap="none">
                <a:solidFill>
                  <a:srgbClr val="222222"/>
                </a:solidFill>
                <a:latin typeface="Inter"/>
                <a:ea typeface="Inter"/>
                <a:cs typeface="Inter"/>
                <a:sym typeface="Inter"/>
              </a:rPr>
              <a:t>Підтвердження наявності команди раннього втручання</a:t>
            </a:r>
            <a:endParaRPr sz="2400" i="0" u="none" strike="noStrike" cap="none">
              <a:solidFill>
                <a:schemeClr val="dk1"/>
              </a:solidFill>
              <a:latin typeface="Calibri"/>
              <a:ea typeface="Calibri"/>
              <a:cs typeface="Calibri"/>
              <a:sym typeface="Calibri"/>
            </a:endParaRPr>
          </a:p>
        </p:txBody>
      </p:sp>
      <p:pic>
        <p:nvPicPr>
          <p:cNvPr id="445" name="Google Shape;445;p15" descr=" "/>
          <p:cNvPicPr preferRelativeResize="0"/>
          <p:nvPr/>
        </p:nvPicPr>
        <p:blipFill rotWithShape="1">
          <a:blip r:embed="rId12">
            <a:alphaModFix/>
          </a:blip>
          <a:srcRect/>
          <a:stretch/>
        </p:blipFill>
        <p:spPr>
          <a:xfrm>
            <a:off x="1168546" y="5689600"/>
            <a:ext cx="19001575" cy="3124200"/>
          </a:xfrm>
          <a:prstGeom prst="rect">
            <a:avLst/>
          </a:prstGeom>
          <a:noFill/>
          <a:ln>
            <a:noFill/>
          </a:ln>
        </p:spPr>
      </p:pic>
      <p:sp>
        <p:nvSpPr>
          <p:cNvPr id="446" name="Google Shape;446;p15"/>
          <p:cNvSpPr/>
          <p:nvPr/>
        </p:nvSpPr>
        <p:spPr>
          <a:xfrm>
            <a:off x="1524191" y="5842000"/>
            <a:ext cx="1016127" cy="2413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1727317" y="685994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2</a:t>
            </a:r>
            <a:endParaRPr sz="2400" b="0" i="0" u="none" strike="noStrike" cap="none">
              <a:solidFill>
                <a:schemeClr val="dk1"/>
              </a:solidFill>
              <a:latin typeface="Calibri"/>
              <a:ea typeface="Calibri"/>
              <a:cs typeface="Calibri"/>
              <a:sym typeface="Calibri"/>
            </a:endParaRPr>
          </a:p>
        </p:txBody>
      </p:sp>
      <p:sp>
        <p:nvSpPr>
          <p:cNvPr id="448" name="Google Shape;448;p15"/>
          <p:cNvSpPr/>
          <p:nvPr/>
        </p:nvSpPr>
        <p:spPr>
          <a:xfrm>
            <a:off x="2794349" y="5842000"/>
            <a:ext cx="16512064" cy="241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5"/>
          <p:cNvSpPr/>
          <p:nvPr/>
        </p:nvSpPr>
        <p:spPr>
          <a:xfrm>
            <a:off x="2794349" y="6096000"/>
            <a:ext cx="16613676" cy="200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a:buNone/>
            </a:pPr>
            <a:r>
              <a:rPr lang="en-US" sz="2400" i="0" u="none" strike="noStrike" cap="none">
                <a:solidFill>
                  <a:srgbClr val="222222"/>
                </a:solidFill>
                <a:latin typeface="Inter"/>
                <a:ea typeface="Inter"/>
                <a:cs typeface="Inter"/>
                <a:sym typeface="Inter"/>
              </a:rPr>
              <a:t>Наявність договорів про співробітництво, меморандумів про співпрацю, розпорядчих або інших документів, якими підтверджується спроможність надавача залучати до роботи команди раннього втручання інших фахівців: терапевта мови та мовлення,логопеда, спеціального педагога, фізичного терапевта, лікаря-педіатра, сімейного лікаря, лікаря-невролога, лікаря фізичної та реабілітаційної медицини, асистента фізичного терапевта, ерготерапевта та інших з урахуванням потреб дитини та її сімʼї</a:t>
            </a:r>
            <a:endParaRPr sz="240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454"/>
        <p:cNvGrpSpPr/>
        <p:nvPr/>
      </p:nvGrpSpPr>
      <p:grpSpPr>
        <a:xfrm>
          <a:off x="0" y="0"/>
          <a:ext cx="0" cy="0"/>
          <a:chOff x="0" y="0"/>
          <a:chExt cx="0" cy="0"/>
        </a:xfrm>
      </p:grpSpPr>
      <p:sp>
        <p:nvSpPr>
          <p:cNvPr id="455" name="Google Shape;455;p16"/>
          <p:cNvSpPr/>
          <p:nvPr/>
        </p:nvSpPr>
        <p:spPr>
          <a:xfrm>
            <a:off x="-19052381" y="10541000"/>
            <a:ext cx="48774096" cy="48768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1524191" y="4572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Для посади фахівця із соціальної роботи / соціального працівника:</a:t>
            </a:r>
            <a:endParaRPr sz="3200" b="0" i="0" u="none" strike="noStrike" cap="none">
              <a:solidFill>
                <a:schemeClr val="dk1"/>
              </a:solidFill>
              <a:latin typeface="Calibri"/>
              <a:ea typeface="Calibri"/>
              <a:cs typeface="Calibri"/>
              <a:sym typeface="Calibri"/>
            </a:endParaRPr>
          </a:p>
        </p:txBody>
      </p:sp>
      <p:pic>
        <p:nvPicPr>
          <p:cNvPr id="458" name="Google Shape;458;p16" descr=" "/>
          <p:cNvPicPr preferRelativeResize="0"/>
          <p:nvPr/>
        </p:nvPicPr>
        <p:blipFill rotWithShape="1">
          <a:blip r:embed="rId3">
            <a:alphaModFix/>
          </a:blip>
          <a:srcRect/>
          <a:stretch/>
        </p:blipFill>
        <p:spPr>
          <a:xfrm>
            <a:off x="0" y="12179300"/>
            <a:ext cx="24387048" cy="1536700"/>
          </a:xfrm>
          <a:prstGeom prst="rect">
            <a:avLst/>
          </a:prstGeom>
          <a:noFill/>
          <a:ln>
            <a:noFill/>
          </a:ln>
        </p:spPr>
      </p:pic>
      <p:sp>
        <p:nvSpPr>
          <p:cNvPr id="459" name="Google Shape;459;p16"/>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0" name="Google Shape;460;p16" descr=" "/>
          <p:cNvPicPr preferRelativeResize="0"/>
          <p:nvPr/>
        </p:nvPicPr>
        <p:blipFill rotWithShape="1">
          <a:blip r:embed="rId4">
            <a:alphaModFix/>
          </a:blip>
          <a:srcRect/>
          <a:stretch/>
        </p:blipFill>
        <p:spPr>
          <a:xfrm>
            <a:off x="1524191" y="12700000"/>
            <a:ext cx="1714714" cy="508000"/>
          </a:xfrm>
          <a:prstGeom prst="rect">
            <a:avLst/>
          </a:prstGeom>
          <a:noFill/>
          <a:ln>
            <a:noFill/>
          </a:ln>
        </p:spPr>
      </p:pic>
      <p:pic>
        <p:nvPicPr>
          <p:cNvPr id="461" name="Google Shape;461;p16" descr=" "/>
          <p:cNvPicPr preferRelativeResize="0"/>
          <p:nvPr/>
        </p:nvPicPr>
        <p:blipFill rotWithShape="1">
          <a:blip r:embed="rId5">
            <a:alphaModFix/>
          </a:blip>
          <a:srcRect/>
          <a:stretch/>
        </p:blipFill>
        <p:spPr>
          <a:xfrm>
            <a:off x="5271159" y="12700000"/>
            <a:ext cx="1117740" cy="508000"/>
          </a:xfrm>
          <a:prstGeom prst="rect">
            <a:avLst/>
          </a:prstGeom>
          <a:noFill/>
          <a:ln>
            <a:noFill/>
          </a:ln>
        </p:spPr>
      </p:pic>
      <p:pic>
        <p:nvPicPr>
          <p:cNvPr id="462" name="Google Shape;462;p16" descr=" "/>
          <p:cNvPicPr preferRelativeResize="0"/>
          <p:nvPr/>
        </p:nvPicPr>
        <p:blipFill rotWithShape="1">
          <a:blip r:embed="rId6">
            <a:alphaModFix/>
          </a:blip>
          <a:srcRect/>
          <a:stretch/>
        </p:blipFill>
        <p:spPr>
          <a:xfrm>
            <a:off x="8421153" y="12725400"/>
            <a:ext cx="1651206" cy="457200"/>
          </a:xfrm>
          <a:prstGeom prst="rect">
            <a:avLst/>
          </a:prstGeom>
          <a:noFill/>
          <a:ln>
            <a:noFill/>
          </a:ln>
        </p:spPr>
      </p:pic>
      <p:pic>
        <p:nvPicPr>
          <p:cNvPr id="463" name="Google Shape;463;p16" descr=" "/>
          <p:cNvPicPr preferRelativeResize="0"/>
          <p:nvPr/>
        </p:nvPicPr>
        <p:blipFill rotWithShape="1">
          <a:blip r:embed="rId7">
            <a:alphaModFix/>
          </a:blip>
          <a:srcRect/>
          <a:stretch/>
        </p:blipFill>
        <p:spPr>
          <a:xfrm>
            <a:off x="12104613" y="12700000"/>
            <a:ext cx="1016127" cy="508000"/>
          </a:xfrm>
          <a:prstGeom prst="rect">
            <a:avLst/>
          </a:prstGeom>
          <a:noFill/>
          <a:ln>
            <a:noFill/>
          </a:ln>
        </p:spPr>
      </p:pic>
      <p:pic>
        <p:nvPicPr>
          <p:cNvPr id="464" name="Google Shape;464;p16" descr=" "/>
          <p:cNvPicPr preferRelativeResize="0"/>
          <p:nvPr/>
        </p:nvPicPr>
        <p:blipFill rotWithShape="1">
          <a:blip r:embed="rId8">
            <a:alphaModFix/>
          </a:blip>
          <a:srcRect/>
          <a:stretch/>
        </p:blipFill>
        <p:spPr>
          <a:xfrm>
            <a:off x="15152994" y="12725400"/>
            <a:ext cx="1498787" cy="457200"/>
          </a:xfrm>
          <a:prstGeom prst="rect">
            <a:avLst/>
          </a:prstGeom>
          <a:noFill/>
          <a:ln>
            <a:noFill/>
          </a:ln>
        </p:spPr>
      </p:pic>
      <p:pic>
        <p:nvPicPr>
          <p:cNvPr id="465" name="Google Shape;465;p16" descr=" "/>
          <p:cNvPicPr preferRelativeResize="0"/>
          <p:nvPr/>
        </p:nvPicPr>
        <p:blipFill rotWithShape="1">
          <a:blip r:embed="rId9">
            <a:alphaModFix/>
          </a:blip>
          <a:srcRect/>
          <a:stretch/>
        </p:blipFill>
        <p:spPr>
          <a:xfrm>
            <a:off x="22862858" y="12192000"/>
            <a:ext cx="1524191" cy="1524000"/>
          </a:xfrm>
          <a:prstGeom prst="rect">
            <a:avLst/>
          </a:prstGeom>
          <a:noFill/>
          <a:ln>
            <a:noFill/>
          </a:ln>
        </p:spPr>
      </p:pic>
      <p:sp>
        <p:nvSpPr>
          <p:cNvPr id="466" name="Google Shape;466;p16"/>
          <p:cNvSpPr/>
          <p:nvPr/>
        </p:nvSpPr>
        <p:spPr>
          <a:xfrm>
            <a:off x="23383623" y="12700000"/>
            <a:ext cx="618144"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14</a:t>
            </a:r>
            <a:endParaRPr sz="3200" b="0" i="0" u="none" strike="noStrike" cap="none">
              <a:solidFill>
                <a:schemeClr val="dk1"/>
              </a:solidFill>
              <a:latin typeface="Calibri"/>
              <a:ea typeface="Calibri"/>
              <a:cs typeface="Calibri"/>
              <a:sym typeface="Calibri"/>
            </a:endParaRPr>
          </a:p>
        </p:txBody>
      </p:sp>
      <p:sp>
        <p:nvSpPr>
          <p:cNvPr id="467" name="Google Shape;467;p16"/>
          <p:cNvSpPr/>
          <p:nvPr/>
        </p:nvSpPr>
        <p:spPr>
          <a:xfrm>
            <a:off x="1524191" y="5588000"/>
            <a:ext cx="21440280" cy="863600"/>
          </a:xfrm>
          <a:prstGeom prst="rect">
            <a:avLst/>
          </a:prstGeom>
          <a:noFill/>
          <a:ln>
            <a:noFill/>
          </a:ln>
        </p:spPr>
        <p:txBody>
          <a:bodyPr spcFirstLastPara="1" wrap="square" lIns="0" tIns="0" rIns="0" bIns="0" anchor="t" anchorCtr="0">
            <a:noAutofit/>
          </a:bodyPr>
          <a:lstStyle/>
          <a:p>
            <a:pPr marL="685800" marR="0" lvl="1" indent="-342900" algn="l" rtl="0">
              <a:lnSpc>
                <a:spcPct val="100000"/>
              </a:lnSpc>
              <a:spcBef>
                <a:spcPts val="0"/>
              </a:spcBef>
              <a:spcAft>
                <a:spcPts val="0"/>
              </a:spcAft>
              <a:buClr>
                <a:srgbClr val="222222"/>
              </a:buClr>
              <a:buSzPts val="2400"/>
              <a:buFont typeface="Inter"/>
              <a:buChar char="•"/>
            </a:pPr>
            <a:r>
              <a:rPr lang="en-US" sz="2400" b="1" i="0" u="none" strike="noStrike" cap="none">
                <a:solidFill>
                  <a:srgbClr val="222222"/>
                </a:solidFill>
                <a:latin typeface="Inter"/>
                <a:ea typeface="Inter"/>
                <a:cs typeface="Inter"/>
                <a:sym typeface="Inter"/>
              </a:rPr>
              <a:t>Дипломом спеціаліста/магістра за спеціальністю “Соціальна робота” / “Соціальна педагогіка” або дипломом бакалавра за спеціальністю “Соціальна робота” / “Соціальна педагогіка” та за наявності:</a:t>
            </a:r>
            <a:endParaRPr sz="2400" b="0" i="0" u="none" strike="noStrike" cap="none">
              <a:solidFill>
                <a:schemeClr val="dk1"/>
              </a:solidFill>
              <a:latin typeface="Calibri"/>
              <a:ea typeface="Calibri"/>
              <a:cs typeface="Calibri"/>
              <a:sym typeface="Calibri"/>
            </a:endParaRPr>
          </a:p>
        </p:txBody>
      </p:sp>
      <p:sp>
        <p:nvSpPr>
          <p:cNvPr id="468" name="Google Shape;468;p16"/>
          <p:cNvSpPr/>
          <p:nvPr/>
        </p:nvSpPr>
        <p:spPr>
          <a:xfrm>
            <a:off x="1524191" y="10922000"/>
            <a:ext cx="21440280" cy="482600"/>
          </a:xfrm>
          <a:prstGeom prst="rect">
            <a:avLst/>
          </a:prstGeom>
          <a:noFill/>
          <a:ln>
            <a:noFill/>
          </a:ln>
        </p:spPr>
        <p:txBody>
          <a:bodyPr spcFirstLastPara="1" wrap="square" lIns="0" tIns="0" rIns="0" bIns="0" anchor="t" anchorCtr="0">
            <a:noAutofit/>
          </a:bodyPr>
          <a:lstStyle/>
          <a:p>
            <a:pPr marL="685800" marR="0" lvl="1" indent="-342900" algn="l" rtl="0">
              <a:lnSpc>
                <a:spcPct val="125000"/>
              </a:lnSpc>
              <a:spcBef>
                <a:spcPts val="0"/>
              </a:spcBef>
              <a:spcAft>
                <a:spcPts val="0"/>
              </a:spcAft>
              <a:buClr>
                <a:srgbClr val="222222"/>
              </a:buClr>
              <a:buSzPts val="2400"/>
              <a:buFont typeface="Inter"/>
              <a:buChar char="•"/>
            </a:pPr>
            <a:r>
              <a:rPr lang="en-US" sz="2400" b="1" i="0" u="none" strike="noStrike" cap="none">
                <a:solidFill>
                  <a:srgbClr val="222222"/>
                </a:solidFill>
                <a:latin typeface="Inter"/>
                <a:ea typeface="Inter"/>
                <a:cs typeface="Inter"/>
                <a:sym typeface="Inter"/>
              </a:rPr>
              <a:t>Досвід роботи з надання соціальних послуг має становити не менше ніж один рік</a:t>
            </a:r>
            <a:endParaRPr sz="2400" b="0" i="0" u="none" strike="noStrike" cap="none">
              <a:solidFill>
                <a:schemeClr val="dk1"/>
              </a:solidFill>
              <a:latin typeface="Calibri"/>
              <a:ea typeface="Calibri"/>
              <a:cs typeface="Calibri"/>
              <a:sym typeface="Calibri"/>
            </a:endParaRPr>
          </a:p>
        </p:txBody>
      </p:sp>
      <p:pic>
        <p:nvPicPr>
          <p:cNvPr id="469" name="Google Shape;469;p16" descr=" "/>
          <p:cNvPicPr preferRelativeResize="0"/>
          <p:nvPr/>
        </p:nvPicPr>
        <p:blipFill rotWithShape="1">
          <a:blip r:embed="rId10">
            <a:alphaModFix/>
          </a:blip>
          <a:srcRect/>
          <a:stretch/>
        </p:blipFill>
        <p:spPr>
          <a:xfrm>
            <a:off x="1168546" y="6705600"/>
            <a:ext cx="15572146" cy="1981200"/>
          </a:xfrm>
          <a:prstGeom prst="rect">
            <a:avLst/>
          </a:prstGeom>
          <a:noFill/>
          <a:ln>
            <a:noFill/>
          </a:ln>
        </p:spPr>
      </p:pic>
      <p:sp>
        <p:nvSpPr>
          <p:cNvPr id="470" name="Google Shape;470;p16"/>
          <p:cNvSpPr/>
          <p:nvPr/>
        </p:nvSpPr>
        <p:spPr>
          <a:xfrm>
            <a:off x="1778222" y="7061200"/>
            <a:ext cx="14454407" cy="863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Свідоцтва / сертифіката / довідки про підвищення кваліфікації за спеціальністю “Соціальна робота” / “Соціальна педагогіка”</a:t>
            </a:r>
            <a:endParaRPr sz="2400" b="0" i="0" u="none" strike="noStrike" cap="none">
              <a:solidFill>
                <a:schemeClr val="dk1"/>
              </a:solidFill>
              <a:latin typeface="Calibri"/>
              <a:ea typeface="Calibri"/>
              <a:cs typeface="Calibri"/>
              <a:sym typeface="Calibri"/>
            </a:endParaRPr>
          </a:p>
        </p:txBody>
      </p:sp>
      <p:pic>
        <p:nvPicPr>
          <p:cNvPr id="471" name="Google Shape;471;p16" descr=" "/>
          <p:cNvPicPr preferRelativeResize="0"/>
          <p:nvPr/>
        </p:nvPicPr>
        <p:blipFill rotWithShape="1">
          <a:blip r:embed="rId11">
            <a:alphaModFix/>
          </a:blip>
          <a:srcRect/>
          <a:stretch/>
        </p:blipFill>
        <p:spPr>
          <a:xfrm>
            <a:off x="16283435" y="6705600"/>
            <a:ext cx="6935067" cy="1981200"/>
          </a:xfrm>
          <a:prstGeom prst="rect">
            <a:avLst/>
          </a:prstGeom>
          <a:noFill/>
          <a:ln>
            <a:noFill/>
          </a:ln>
        </p:spPr>
      </p:pic>
      <p:sp>
        <p:nvSpPr>
          <p:cNvPr id="472" name="Google Shape;472;p16"/>
          <p:cNvSpPr/>
          <p:nvPr/>
        </p:nvSpPr>
        <p:spPr>
          <a:xfrm>
            <a:off x="16893111" y="7061200"/>
            <a:ext cx="5817327" cy="863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Свідоцтва / сертифіката супервізора / фасилітатора / тренера / медіатора</a:t>
            </a:r>
            <a:endParaRPr sz="2400" b="0" i="0" u="none" strike="noStrike" cap="none">
              <a:solidFill>
                <a:schemeClr val="dk1"/>
              </a:solidFill>
              <a:latin typeface="Calibri"/>
              <a:ea typeface="Calibri"/>
              <a:cs typeface="Calibri"/>
              <a:sym typeface="Calibri"/>
            </a:endParaRPr>
          </a:p>
        </p:txBody>
      </p:sp>
      <p:pic>
        <p:nvPicPr>
          <p:cNvPr id="473" name="Google Shape;473;p16" descr=" "/>
          <p:cNvPicPr preferRelativeResize="0"/>
          <p:nvPr/>
        </p:nvPicPr>
        <p:blipFill rotWithShape="1">
          <a:blip r:embed="rId12">
            <a:alphaModFix/>
          </a:blip>
          <a:srcRect/>
          <a:stretch/>
        </p:blipFill>
        <p:spPr>
          <a:xfrm>
            <a:off x="1168546" y="8229600"/>
            <a:ext cx="22049956" cy="2743200"/>
          </a:xfrm>
          <a:prstGeom prst="rect">
            <a:avLst/>
          </a:prstGeom>
          <a:noFill/>
          <a:ln>
            <a:noFill/>
          </a:ln>
        </p:spPr>
      </p:pic>
      <p:sp>
        <p:nvSpPr>
          <p:cNvPr id="474" name="Google Shape;474;p16"/>
          <p:cNvSpPr/>
          <p:nvPr/>
        </p:nvSpPr>
        <p:spPr>
          <a:xfrm>
            <a:off x="1778222" y="8585200"/>
            <a:ext cx="20932216" cy="1625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Сертифіката, що підтверджує участь у тренінгах, освітніх програмах чи курсах з питань надання соціальних послуг, психосоціальної підтримки сім’ям та окремим особам, управління стресом, ведення кейс-менеджменту в соціальній роботі, кризового менеджменту, надання першої психологічної та домедичної допомоги, профілактики емоційного та професійного вигорання фахівців, а також створення та фасилітації груп взаємопідтримки або інших групових форм роботи</a:t>
            </a:r>
            <a:endParaRPr sz="2400" b="0" i="0" u="none" strike="noStrike" cap="none">
              <a:solidFill>
                <a:schemeClr val="dk1"/>
              </a:solidFill>
              <a:latin typeface="Calibri"/>
              <a:ea typeface="Calibri"/>
              <a:cs typeface="Calibri"/>
              <a:sym typeface="Calibri"/>
            </a:endParaRPr>
          </a:p>
        </p:txBody>
      </p:sp>
      <p:pic>
        <p:nvPicPr>
          <p:cNvPr id="475" name="Google Shape;475;p16" descr=" "/>
          <p:cNvPicPr preferRelativeResize="0"/>
          <p:nvPr/>
        </p:nvPicPr>
        <p:blipFill rotWithShape="1">
          <a:blip r:embed="rId13">
            <a:alphaModFix/>
          </a:blip>
          <a:srcRect/>
          <a:stretch/>
        </p:blipFill>
        <p:spPr>
          <a:xfrm>
            <a:off x="1168546" y="1371600"/>
            <a:ext cx="22049956" cy="2743200"/>
          </a:xfrm>
          <a:prstGeom prst="rect">
            <a:avLst/>
          </a:prstGeom>
          <a:noFill/>
          <a:ln>
            <a:noFill/>
          </a:ln>
        </p:spPr>
      </p:pic>
      <p:sp>
        <p:nvSpPr>
          <p:cNvPr id="476" name="Google Shape;476;p16"/>
          <p:cNvSpPr/>
          <p:nvPr/>
        </p:nvSpPr>
        <p:spPr>
          <a:xfrm>
            <a:off x="1524191" y="1524000"/>
            <a:ext cx="1016127" cy="2032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1727515" y="2352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3</a:t>
            </a:r>
            <a:endParaRPr sz="2400" b="0" i="0" u="none" strike="noStrike" cap="none">
              <a:solidFill>
                <a:schemeClr val="dk1"/>
              </a:solidFill>
              <a:latin typeface="Calibri"/>
              <a:ea typeface="Calibri"/>
              <a:cs typeface="Calibri"/>
              <a:sym typeface="Calibri"/>
            </a:endParaRPr>
          </a:p>
        </p:txBody>
      </p:sp>
      <p:sp>
        <p:nvSpPr>
          <p:cNvPr id="478" name="Google Shape;478;p16"/>
          <p:cNvSpPr/>
          <p:nvPr/>
        </p:nvSpPr>
        <p:spPr>
          <a:xfrm>
            <a:off x="2794349" y="1524000"/>
            <a:ext cx="19560445" cy="203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2794349" y="1778000"/>
            <a:ext cx="19662057" cy="16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a:buNone/>
            </a:pPr>
            <a:r>
              <a:rPr lang="en-US" sz="2400" i="0" u="none" strike="noStrike" cap="none">
                <a:solidFill>
                  <a:srgbClr val="222222"/>
                </a:solidFill>
                <a:latin typeface="Inter"/>
                <a:ea typeface="Inter"/>
                <a:cs typeface="Inter"/>
                <a:sym typeface="Inter"/>
              </a:rPr>
              <a:t>Підтвердження фахового рівня членів команди раннього втручання, які забезпечуватимуть надання послуги, що підтверджується відповідними документами (зокрема документами про освіту, свідоцтвом про підвищення кваліфікації та / або про проходження атестації відповідно до законодавства, а також документами про неформальне професійне навчання з технологій надання послуги раннього втручання):</a:t>
            </a:r>
            <a:endParaRPr sz="240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484"/>
        <p:cNvGrpSpPr/>
        <p:nvPr/>
      </p:nvGrpSpPr>
      <p:grpSpPr>
        <a:xfrm>
          <a:off x="0" y="0"/>
          <a:ext cx="0" cy="0"/>
          <a:chOff x="0" y="0"/>
          <a:chExt cx="0" cy="0"/>
        </a:xfrm>
      </p:grpSpPr>
      <p:sp>
        <p:nvSpPr>
          <p:cNvPr id="485" name="Google Shape;485;p17"/>
          <p:cNvSpPr/>
          <p:nvPr/>
        </p:nvSpPr>
        <p:spPr>
          <a:xfrm>
            <a:off x="19179397" y="-9144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7"/>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7"/>
          <p:cNvSpPr/>
          <p:nvPr/>
        </p:nvSpPr>
        <p:spPr>
          <a:xfrm>
            <a:off x="1524191" y="1524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Для посади психолога:</a:t>
            </a:r>
            <a:endParaRPr sz="3200" b="0" i="0" u="none" strike="noStrike" cap="none">
              <a:solidFill>
                <a:schemeClr val="dk1"/>
              </a:solidFill>
              <a:latin typeface="Calibri"/>
              <a:ea typeface="Calibri"/>
              <a:cs typeface="Calibri"/>
              <a:sym typeface="Calibri"/>
            </a:endParaRPr>
          </a:p>
        </p:txBody>
      </p:sp>
      <p:pic>
        <p:nvPicPr>
          <p:cNvPr id="488" name="Google Shape;488;p17" descr=" "/>
          <p:cNvPicPr preferRelativeResize="0"/>
          <p:nvPr/>
        </p:nvPicPr>
        <p:blipFill rotWithShape="1">
          <a:blip r:embed="rId3">
            <a:alphaModFix/>
          </a:blip>
          <a:srcRect/>
          <a:stretch/>
        </p:blipFill>
        <p:spPr>
          <a:xfrm>
            <a:off x="0" y="12179300"/>
            <a:ext cx="24387048" cy="1536700"/>
          </a:xfrm>
          <a:prstGeom prst="rect">
            <a:avLst/>
          </a:prstGeom>
          <a:noFill/>
          <a:ln>
            <a:noFill/>
          </a:ln>
        </p:spPr>
      </p:pic>
      <p:sp>
        <p:nvSpPr>
          <p:cNvPr id="489" name="Google Shape;489;p17"/>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0" name="Google Shape;490;p17" descr=" "/>
          <p:cNvPicPr preferRelativeResize="0"/>
          <p:nvPr/>
        </p:nvPicPr>
        <p:blipFill rotWithShape="1">
          <a:blip r:embed="rId4">
            <a:alphaModFix/>
          </a:blip>
          <a:srcRect/>
          <a:stretch/>
        </p:blipFill>
        <p:spPr>
          <a:xfrm>
            <a:off x="1524191" y="12700000"/>
            <a:ext cx="1714714" cy="508000"/>
          </a:xfrm>
          <a:prstGeom prst="rect">
            <a:avLst/>
          </a:prstGeom>
          <a:noFill/>
          <a:ln>
            <a:noFill/>
          </a:ln>
        </p:spPr>
      </p:pic>
      <p:pic>
        <p:nvPicPr>
          <p:cNvPr id="491" name="Google Shape;491;p17" descr=" "/>
          <p:cNvPicPr preferRelativeResize="0"/>
          <p:nvPr/>
        </p:nvPicPr>
        <p:blipFill rotWithShape="1">
          <a:blip r:embed="rId5">
            <a:alphaModFix/>
          </a:blip>
          <a:srcRect/>
          <a:stretch/>
        </p:blipFill>
        <p:spPr>
          <a:xfrm>
            <a:off x="5271159" y="12700000"/>
            <a:ext cx="1117740" cy="508000"/>
          </a:xfrm>
          <a:prstGeom prst="rect">
            <a:avLst/>
          </a:prstGeom>
          <a:noFill/>
          <a:ln>
            <a:noFill/>
          </a:ln>
        </p:spPr>
      </p:pic>
      <p:pic>
        <p:nvPicPr>
          <p:cNvPr id="492" name="Google Shape;492;p17" descr=" "/>
          <p:cNvPicPr preferRelativeResize="0"/>
          <p:nvPr/>
        </p:nvPicPr>
        <p:blipFill rotWithShape="1">
          <a:blip r:embed="rId6">
            <a:alphaModFix/>
          </a:blip>
          <a:srcRect/>
          <a:stretch/>
        </p:blipFill>
        <p:spPr>
          <a:xfrm>
            <a:off x="8421153" y="12725400"/>
            <a:ext cx="1651206" cy="457200"/>
          </a:xfrm>
          <a:prstGeom prst="rect">
            <a:avLst/>
          </a:prstGeom>
          <a:noFill/>
          <a:ln>
            <a:noFill/>
          </a:ln>
        </p:spPr>
      </p:pic>
      <p:pic>
        <p:nvPicPr>
          <p:cNvPr id="493" name="Google Shape;493;p17" descr=" "/>
          <p:cNvPicPr preferRelativeResize="0"/>
          <p:nvPr/>
        </p:nvPicPr>
        <p:blipFill rotWithShape="1">
          <a:blip r:embed="rId7">
            <a:alphaModFix/>
          </a:blip>
          <a:srcRect/>
          <a:stretch/>
        </p:blipFill>
        <p:spPr>
          <a:xfrm>
            <a:off x="12104613" y="12700000"/>
            <a:ext cx="1016127" cy="508000"/>
          </a:xfrm>
          <a:prstGeom prst="rect">
            <a:avLst/>
          </a:prstGeom>
          <a:noFill/>
          <a:ln>
            <a:noFill/>
          </a:ln>
        </p:spPr>
      </p:pic>
      <p:pic>
        <p:nvPicPr>
          <p:cNvPr id="494" name="Google Shape;494;p17" descr=" "/>
          <p:cNvPicPr preferRelativeResize="0"/>
          <p:nvPr/>
        </p:nvPicPr>
        <p:blipFill rotWithShape="1">
          <a:blip r:embed="rId8">
            <a:alphaModFix/>
          </a:blip>
          <a:srcRect/>
          <a:stretch/>
        </p:blipFill>
        <p:spPr>
          <a:xfrm>
            <a:off x="15152994" y="12725400"/>
            <a:ext cx="1498787" cy="457200"/>
          </a:xfrm>
          <a:prstGeom prst="rect">
            <a:avLst/>
          </a:prstGeom>
          <a:noFill/>
          <a:ln>
            <a:noFill/>
          </a:ln>
        </p:spPr>
      </p:pic>
      <p:pic>
        <p:nvPicPr>
          <p:cNvPr id="495" name="Google Shape;495;p17" descr=" "/>
          <p:cNvPicPr preferRelativeResize="0"/>
          <p:nvPr/>
        </p:nvPicPr>
        <p:blipFill rotWithShape="1">
          <a:blip r:embed="rId9">
            <a:alphaModFix/>
          </a:blip>
          <a:srcRect/>
          <a:stretch/>
        </p:blipFill>
        <p:spPr>
          <a:xfrm>
            <a:off x="22862858" y="12192000"/>
            <a:ext cx="1524191" cy="1524000"/>
          </a:xfrm>
          <a:prstGeom prst="rect">
            <a:avLst/>
          </a:prstGeom>
          <a:noFill/>
          <a:ln>
            <a:noFill/>
          </a:ln>
        </p:spPr>
      </p:pic>
      <p:sp>
        <p:nvSpPr>
          <p:cNvPr id="496" name="Google Shape;496;p17"/>
          <p:cNvSpPr/>
          <p:nvPr/>
        </p:nvSpPr>
        <p:spPr>
          <a:xfrm>
            <a:off x="23389973" y="12700000"/>
            <a:ext cx="605442"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15</a:t>
            </a:r>
            <a:endParaRPr sz="3200" b="0" i="0" u="none" strike="noStrike" cap="none">
              <a:solidFill>
                <a:schemeClr val="dk1"/>
              </a:solidFill>
              <a:latin typeface="Calibri"/>
              <a:ea typeface="Calibri"/>
              <a:cs typeface="Calibri"/>
              <a:sym typeface="Calibri"/>
            </a:endParaRPr>
          </a:p>
        </p:txBody>
      </p:sp>
      <p:sp>
        <p:nvSpPr>
          <p:cNvPr id="497" name="Google Shape;497;p17"/>
          <p:cNvSpPr/>
          <p:nvPr/>
        </p:nvSpPr>
        <p:spPr>
          <a:xfrm>
            <a:off x="1524191" y="3048000"/>
            <a:ext cx="21440280" cy="863600"/>
          </a:xfrm>
          <a:prstGeom prst="rect">
            <a:avLst/>
          </a:prstGeom>
          <a:noFill/>
          <a:ln>
            <a:noFill/>
          </a:ln>
        </p:spPr>
        <p:txBody>
          <a:bodyPr spcFirstLastPara="1" wrap="square" lIns="0" tIns="0" rIns="0" bIns="0" anchor="t" anchorCtr="0">
            <a:noAutofit/>
          </a:bodyPr>
          <a:lstStyle/>
          <a:p>
            <a:pPr marL="685800" marR="0" lvl="1" indent="-342900" algn="l" rtl="0">
              <a:lnSpc>
                <a:spcPct val="100000"/>
              </a:lnSpc>
              <a:spcBef>
                <a:spcPts val="0"/>
              </a:spcBef>
              <a:spcAft>
                <a:spcPts val="0"/>
              </a:spcAft>
              <a:buClr>
                <a:srgbClr val="222222"/>
              </a:buClr>
              <a:buSzPts val="2400"/>
              <a:buFont typeface="Inter"/>
              <a:buChar char="•"/>
            </a:pPr>
            <a:r>
              <a:rPr lang="en-US" sz="2400" b="1" i="0" u="none" strike="noStrike" cap="none">
                <a:solidFill>
                  <a:srgbClr val="222222"/>
                </a:solidFill>
                <a:latin typeface="Inter"/>
                <a:ea typeface="Inter"/>
                <a:cs typeface="Inter"/>
                <a:sym typeface="Inter"/>
              </a:rPr>
              <a:t>Дипломом спеціаліста/магістра за спеціальністю “Психологія” / “Медична психологія” / “Практична психологія” або дипломом бакалавра за спеціальністю “Психологія” / “Медична психологія” / “Практична психологія та за наявності:</a:t>
            </a:r>
            <a:endParaRPr sz="2400" b="0" i="0" u="none" strike="noStrike" cap="none">
              <a:solidFill>
                <a:schemeClr val="dk1"/>
              </a:solidFill>
              <a:latin typeface="Calibri"/>
              <a:ea typeface="Calibri"/>
              <a:cs typeface="Calibri"/>
              <a:sym typeface="Calibri"/>
            </a:endParaRPr>
          </a:p>
        </p:txBody>
      </p:sp>
      <p:sp>
        <p:nvSpPr>
          <p:cNvPr id="498" name="Google Shape;498;p17"/>
          <p:cNvSpPr/>
          <p:nvPr/>
        </p:nvSpPr>
        <p:spPr>
          <a:xfrm>
            <a:off x="1524191" y="9271000"/>
            <a:ext cx="21440280" cy="482600"/>
          </a:xfrm>
          <a:prstGeom prst="rect">
            <a:avLst/>
          </a:prstGeom>
          <a:noFill/>
          <a:ln>
            <a:noFill/>
          </a:ln>
        </p:spPr>
        <p:txBody>
          <a:bodyPr spcFirstLastPara="1" wrap="square" lIns="0" tIns="0" rIns="0" bIns="0" anchor="t" anchorCtr="0">
            <a:noAutofit/>
          </a:bodyPr>
          <a:lstStyle/>
          <a:p>
            <a:pPr marL="685800" marR="0" lvl="1" indent="-342900" algn="l" rtl="0">
              <a:lnSpc>
                <a:spcPct val="125000"/>
              </a:lnSpc>
              <a:spcBef>
                <a:spcPts val="0"/>
              </a:spcBef>
              <a:spcAft>
                <a:spcPts val="0"/>
              </a:spcAft>
              <a:buClr>
                <a:srgbClr val="222222"/>
              </a:buClr>
              <a:buSzPts val="2400"/>
              <a:buFont typeface="Inter"/>
              <a:buChar char="•"/>
            </a:pPr>
            <a:r>
              <a:rPr lang="en-US" sz="2400" b="1" i="0" u="none" strike="noStrike" cap="none">
                <a:solidFill>
                  <a:srgbClr val="222222"/>
                </a:solidFill>
                <a:latin typeface="Inter"/>
                <a:ea typeface="Inter"/>
                <a:cs typeface="Inter"/>
                <a:sym typeface="Inter"/>
              </a:rPr>
              <a:t>Досвід роботи з проведення психологічного консультування має становити не менше ніж один рік</a:t>
            </a:r>
            <a:endParaRPr sz="2400" b="0" i="0" u="none" strike="noStrike" cap="none">
              <a:solidFill>
                <a:schemeClr val="dk1"/>
              </a:solidFill>
              <a:latin typeface="Calibri"/>
              <a:ea typeface="Calibri"/>
              <a:cs typeface="Calibri"/>
              <a:sym typeface="Calibri"/>
            </a:endParaRPr>
          </a:p>
        </p:txBody>
      </p:sp>
      <p:pic>
        <p:nvPicPr>
          <p:cNvPr id="499" name="Google Shape;499;p17" descr=" "/>
          <p:cNvPicPr preferRelativeResize="0"/>
          <p:nvPr/>
        </p:nvPicPr>
        <p:blipFill rotWithShape="1">
          <a:blip r:embed="rId10">
            <a:alphaModFix/>
          </a:blip>
          <a:srcRect/>
          <a:stretch/>
        </p:blipFill>
        <p:spPr>
          <a:xfrm>
            <a:off x="1168546" y="4165600"/>
            <a:ext cx="22049956" cy="2743200"/>
          </a:xfrm>
          <a:prstGeom prst="rect">
            <a:avLst/>
          </a:prstGeom>
          <a:noFill/>
          <a:ln>
            <a:noFill/>
          </a:ln>
        </p:spPr>
      </p:pic>
      <p:sp>
        <p:nvSpPr>
          <p:cNvPr id="500" name="Google Shape;500;p17"/>
          <p:cNvSpPr/>
          <p:nvPr/>
        </p:nvSpPr>
        <p:spPr>
          <a:xfrm>
            <a:off x="1778222" y="4521200"/>
            <a:ext cx="20932216" cy="1625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Сертифіката, що підтверджує проходження тренінгів, освітніх програм, навчальних курсів з питань роботи з дітьми раннього віку та їхніми сім'ями, зокрема: управління стресом, надання першої психологічної допомоги дітям і батькам, профілактики емоційного та професійного вигорання для фахівців, організації та фасилітації груп підтримки для батьків, вікових особливостей розвитку дітей, методів раннього втручання, інтервенцій для дітей з особливими потребами, підтримки сімей, які перебувають у кризових ситуаціях</a:t>
            </a:r>
            <a:endParaRPr sz="2400" b="0" i="0" u="none" strike="noStrike" cap="none">
              <a:solidFill>
                <a:schemeClr val="dk1"/>
              </a:solidFill>
              <a:latin typeface="Calibri"/>
              <a:ea typeface="Calibri"/>
              <a:cs typeface="Calibri"/>
              <a:sym typeface="Calibri"/>
            </a:endParaRPr>
          </a:p>
        </p:txBody>
      </p:sp>
      <p:pic>
        <p:nvPicPr>
          <p:cNvPr id="501" name="Google Shape;501;p17" descr=" "/>
          <p:cNvPicPr preferRelativeResize="0"/>
          <p:nvPr/>
        </p:nvPicPr>
        <p:blipFill rotWithShape="1">
          <a:blip r:embed="rId11">
            <a:alphaModFix/>
          </a:blip>
          <a:srcRect/>
          <a:stretch/>
        </p:blipFill>
        <p:spPr>
          <a:xfrm>
            <a:off x="1168546" y="6451600"/>
            <a:ext cx="22049956" cy="2362200"/>
          </a:xfrm>
          <a:prstGeom prst="rect">
            <a:avLst/>
          </a:prstGeom>
          <a:noFill/>
          <a:ln>
            <a:noFill/>
          </a:ln>
        </p:spPr>
      </p:pic>
      <p:sp>
        <p:nvSpPr>
          <p:cNvPr id="502" name="Google Shape;502;p17"/>
          <p:cNvSpPr/>
          <p:nvPr/>
        </p:nvSpPr>
        <p:spPr>
          <a:xfrm>
            <a:off x="1778222" y="6807200"/>
            <a:ext cx="20932216" cy="1244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Сертифіката, що підтверджує володіння практичними навичками застосування діагностичних методик для роботи з дітьми раннього віку та їхніми сім’ями, а також використання когнітивно-поведінкової терапії, спеціальної травмотерапії, арт-терапії, ігротерапії, казкотерапії та інших терапевтичних методів, які застосовуються у ранньому втручанні</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507"/>
        <p:cNvGrpSpPr/>
        <p:nvPr/>
      </p:nvGrpSpPr>
      <p:grpSpPr>
        <a:xfrm>
          <a:off x="0" y="0"/>
          <a:ext cx="0" cy="0"/>
          <a:chOff x="0" y="0"/>
          <a:chExt cx="0" cy="0"/>
        </a:xfrm>
      </p:grpSpPr>
      <p:sp>
        <p:nvSpPr>
          <p:cNvPr id="508" name="Google Shape;508;p18"/>
          <p:cNvSpPr/>
          <p:nvPr/>
        </p:nvSpPr>
        <p:spPr>
          <a:xfrm>
            <a:off x="-7112889" y="10160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19179397" y="-9144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8"/>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8"/>
          <p:cNvSpPr/>
          <p:nvPr/>
        </p:nvSpPr>
        <p:spPr>
          <a:xfrm>
            <a:off x="1524191" y="1524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Для посади ерготерапевта:</a:t>
            </a:r>
            <a:endParaRPr sz="3200" b="0" i="0" u="none" strike="noStrike" cap="none">
              <a:solidFill>
                <a:schemeClr val="dk1"/>
              </a:solidFill>
              <a:latin typeface="Calibri"/>
              <a:ea typeface="Calibri"/>
              <a:cs typeface="Calibri"/>
              <a:sym typeface="Calibri"/>
            </a:endParaRPr>
          </a:p>
        </p:txBody>
      </p:sp>
      <p:pic>
        <p:nvPicPr>
          <p:cNvPr id="512" name="Google Shape;512;p18" descr=" "/>
          <p:cNvPicPr preferRelativeResize="0"/>
          <p:nvPr/>
        </p:nvPicPr>
        <p:blipFill rotWithShape="1">
          <a:blip r:embed="rId3">
            <a:alphaModFix/>
          </a:blip>
          <a:srcRect/>
          <a:stretch/>
        </p:blipFill>
        <p:spPr>
          <a:xfrm>
            <a:off x="0" y="12179300"/>
            <a:ext cx="24387048" cy="1536700"/>
          </a:xfrm>
          <a:prstGeom prst="rect">
            <a:avLst/>
          </a:prstGeom>
          <a:noFill/>
          <a:ln>
            <a:noFill/>
          </a:ln>
        </p:spPr>
      </p:pic>
      <p:sp>
        <p:nvSpPr>
          <p:cNvPr id="513" name="Google Shape;513;p18"/>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4" name="Google Shape;514;p18" descr=" "/>
          <p:cNvPicPr preferRelativeResize="0"/>
          <p:nvPr/>
        </p:nvPicPr>
        <p:blipFill rotWithShape="1">
          <a:blip r:embed="rId4">
            <a:alphaModFix/>
          </a:blip>
          <a:srcRect/>
          <a:stretch/>
        </p:blipFill>
        <p:spPr>
          <a:xfrm>
            <a:off x="1524191" y="12700000"/>
            <a:ext cx="1714714" cy="508000"/>
          </a:xfrm>
          <a:prstGeom prst="rect">
            <a:avLst/>
          </a:prstGeom>
          <a:noFill/>
          <a:ln>
            <a:noFill/>
          </a:ln>
        </p:spPr>
      </p:pic>
      <p:pic>
        <p:nvPicPr>
          <p:cNvPr id="515" name="Google Shape;515;p18" descr=" "/>
          <p:cNvPicPr preferRelativeResize="0"/>
          <p:nvPr/>
        </p:nvPicPr>
        <p:blipFill rotWithShape="1">
          <a:blip r:embed="rId5">
            <a:alphaModFix/>
          </a:blip>
          <a:srcRect/>
          <a:stretch/>
        </p:blipFill>
        <p:spPr>
          <a:xfrm>
            <a:off x="5271159" y="12700000"/>
            <a:ext cx="1117740" cy="508000"/>
          </a:xfrm>
          <a:prstGeom prst="rect">
            <a:avLst/>
          </a:prstGeom>
          <a:noFill/>
          <a:ln>
            <a:noFill/>
          </a:ln>
        </p:spPr>
      </p:pic>
      <p:pic>
        <p:nvPicPr>
          <p:cNvPr id="516" name="Google Shape;516;p18" descr=" "/>
          <p:cNvPicPr preferRelativeResize="0"/>
          <p:nvPr/>
        </p:nvPicPr>
        <p:blipFill rotWithShape="1">
          <a:blip r:embed="rId6">
            <a:alphaModFix/>
          </a:blip>
          <a:srcRect/>
          <a:stretch/>
        </p:blipFill>
        <p:spPr>
          <a:xfrm>
            <a:off x="8421153" y="12725400"/>
            <a:ext cx="1651206" cy="457200"/>
          </a:xfrm>
          <a:prstGeom prst="rect">
            <a:avLst/>
          </a:prstGeom>
          <a:noFill/>
          <a:ln>
            <a:noFill/>
          </a:ln>
        </p:spPr>
      </p:pic>
      <p:pic>
        <p:nvPicPr>
          <p:cNvPr id="517" name="Google Shape;517;p18" descr=" "/>
          <p:cNvPicPr preferRelativeResize="0"/>
          <p:nvPr/>
        </p:nvPicPr>
        <p:blipFill rotWithShape="1">
          <a:blip r:embed="rId7">
            <a:alphaModFix/>
          </a:blip>
          <a:srcRect/>
          <a:stretch/>
        </p:blipFill>
        <p:spPr>
          <a:xfrm>
            <a:off x="12104613" y="12700000"/>
            <a:ext cx="1016127" cy="508000"/>
          </a:xfrm>
          <a:prstGeom prst="rect">
            <a:avLst/>
          </a:prstGeom>
          <a:noFill/>
          <a:ln>
            <a:noFill/>
          </a:ln>
        </p:spPr>
      </p:pic>
      <p:pic>
        <p:nvPicPr>
          <p:cNvPr id="518" name="Google Shape;518;p18" descr=" "/>
          <p:cNvPicPr preferRelativeResize="0"/>
          <p:nvPr/>
        </p:nvPicPr>
        <p:blipFill rotWithShape="1">
          <a:blip r:embed="rId8">
            <a:alphaModFix/>
          </a:blip>
          <a:srcRect/>
          <a:stretch/>
        </p:blipFill>
        <p:spPr>
          <a:xfrm>
            <a:off x="15152994" y="12725400"/>
            <a:ext cx="1498787" cy="457200"/>
          </a:xfrm>
          <a:prstGeom prst="rect">
            <a:avLst/>
          </a:prstGeom>
          <a:noFill/>
          <a:ln>
            <a:noFill/>
          </a:ln>
        </p:spPr>
      </p:pic>
      <p:pic>
        <p:nvPicPr>
          <p:cNvPr id="519" name="Google Shape;519;p18" descr=" "/>
          <p:cNvPicPr preferRelativeResize="0"/>
          <p:nvPr/>
        </p:nvPicPr>
        <p:blipFill rotWithShape="1">
          <a:blip r:embed="rId9">
            <a:alphaModFix/>
          </a:blip>
          <a:srcRect/>
          <a:stretch/>
        </p:blipFill>
        <p:spPr>
          <a:xfrm>
            <a:off x="22862858" y="12192000"/>
            <a:ext cx="1524191" cy="1524000"/>
          </a:xfrm>
          <a:prstGeom prst="rect">
            <a:avLst/>
          </a:prstGeom>
          <a:noFill/>
          <a:ln>
            <a:noFill/>
          </a:ln>
        </p:spPr>
      </p:pic>
      <p:sp>
        <p:nvSpPr>
          <p:cNvPr id="520" name="Google Shape;520;p18"/>
          <p:cNvSpPr/>
          <p:nvPr/>
        </p:nvSpPr>
        <p:spPr>
          <a:xfrm>
            <a:off x="23389973" y="12700000"/>
            <a:ext cx="605442"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16</a:t>
            </a:r>
            <a:endParaRPr sz="3200" b="0" i="0" u="none" strike="noStrike" cap="none">
              <a:solidFill>
                <a:schemeClr val="dk1"/>
              </a:solidFill>
              <a:latin typeface="Calibri"/>
              <a:ea typeface="Calibri"/>
              <a:cs typeface="Calibri"/>
              <a:sym typeface="Calibri"/>
            </a:endParaRPr>
          </a:p>
        </p:txBody>
      </p:sp>
      <p:sp>
        <p:nvSpPr>
          <p:cNvPr id="521" name="Google Shape;521;p18"/>
          <p:cNvSpPr/>
          <p:nvPr/>
        </p:nvSpPr>
        <p:spPr>
          <a:xfrm>
            <a:off x="1524191" y="3048000"/>
            <a:ext cx="21440280" cy="863600"/>
          </a:xfrm>
          <a:prstGeom prst="rect">
            <a:avLst/>
          </a:prstGeom>
          <a:noFill/>
          <a:ln>
            <a:noFill/>
          </a:ln>
        </p:spPr>
        <p:txBody>
          <a:bodyPr spcFirstLastPara="1" wrap="square" lIns="0" tIns="0" rIns="0" bIns="0" anchor="t" anchorCtr="0">
            <a:noAutofit/>
          </a:bodyPr>
          <a:lstStyle/>
          <a:p>
            <a:pPr marL="685800" marR="0" lvl="1" indent="-342900" algn="l" rtl="0">
              <a:lnSpc>
                <a:spcPct val="100000"/>
              </a:lnSpc>
              <a:spcBef>
                <a:spcPts val="0"/>
              </a:spcBef>
              <a:spcAft>
                <a:spcPts val="0"/>
              </a:spcAft>
              <a:buClr>
                <a:srgbClr val="222222"/>
              </a:buClr>
              <a:buSzPts val="2400"/>
              <a:buFont typeface="Inter"/>
              <a:buChar char="•"/>
            </a:pPr>
            <a:r>
              <a:rPr lang="en-US" sz="2400" b="1" i="0" u="none" strike="noStrike" cap="none">
                <a:solidFill>
                  <a:srgbClr val="222222"/>
                </a:solidFill>
                <a:latin typeface="Inter"/>
                <a:ea typeface="Inter"/>
                <a:cs typeface="Inter"/>
                <a:sym typeface="Inter"/>
              </a:rPr>
              <a:t>Дипломом спеціаліста / магістра за спеціальністю “Фізична терапія, ерготерапія” / “Терапія, реабілітація” / “Фізична реабілітація” та за наявності:</a:t>
            </a:r>
            <a:endParaRPr sz="2400" b="0" i="0" u="none" strike="noStrike" cap="none">
              <a:solidFill>
                <a:schemeClr val="dk1"/>
              </a:solidFill>
              <a:latin typeface="Calibri"/>
              <a:ea typeface="Calibri"/>
              <a:cs typeface="Calibri"/>
              <a:sym typeface="Calibri"/>
            </a:endParaRPr>
          </a:p>
        </p:txBody>
      </p:sp>
      <p:pic>
        <p:nvPicPr>
          <p:cNvPr id="522" name="Google Shape;522;p18" descr=" "/>
          <p:cNvPicPr preferRelativeResize="0"/>
          <p:nvPr/>
        </p:nvPicPr>
        <p:blipFill rotWithShape="1">
          <a:blip r:embed="rId10">
            <a:alphaModFix/>
          </a:blip>
          <a:srcRect/>
          <a:stretch/>
        </p:blipFill>
        <p:spPr>
          <a:xfrm>
            <a:off x="1168546" y="4165600"/>
            <a:ext cx="22049956" cy="2362200"/>
          </a:xfrm>
          <a:prstGeom prst="rect">
            <a:avLst/>
          </a:prstGeom>
          <a:noFill/>
          <a:ln>
            <a:noFill/>
          </a:ln>
        </p:spPr>
      </p:pic>
      <p:sp>
        <p:nvSpPr>
          <p:cNvPr id="523" name="Google Shape;523;p18"/>
          <p:cNvSpPr/>
          <p:nvPr/>
        </p:nvSpPr>
        <p:spPr>
          <a:xfrm>
            <a:off x="1778222" y="4521200"/>
            <a:ext cx="20932216" cy="1244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Сертифіката, що підтверджує участь у тренінгах, освітніх програмах чи курсах з питань раннього втручання, розвитку та підтримки дітей раннього віку, включаючи оцінювання розвитку дітей та розроблення планів втручання, реабілітації дітей з особливими потребами, методи корекційної роботи, а також залучення сімей до процесу втручання</a:t>
            </a:r>
            <a:endParaRPr sz="2400" b="0" i="0" u="none" strike="noStrike" cap="none">
              <a:solidFill>
                <a:schemeClr val="dk1"/>
              </a:solidFill>
              <a:latin typeface="Calibri"/>
              <a:ea typeface="Calibri"/>
              <a:cs typeface="Calibri"/>
              <a:sym typeface="Calibri"/>
            </a:endParaRPr>
          </a:p>
        </p:txBody>
      </p:sp>
      <p:pic>
        <p:nvPicPr>
          <p:cNvPr id="524" name="Google Shape;524;p18" descr=" "/>
          <p:cNvPicPr preferRelativeResize="0"/>
          <p:nvPr/>
        </p:nvPicPr>
        <p:blipFill rotWithShape="1">
          <a:blip r:embed="rId10">
            <a:alphaModFix/>
          </a:blip>
          <a:srcRect/>
          <a:stretch/>
        </p:blipFill>
        <p:spPr>
          <a:xfrm>
            <a:off x="1168546" y="6070600"/>
            <a:ext cx="22049956" cy="2362200"/>
          </a:xfrm>
          <a:prstGeom prst="rect">
            <a:avLst/>
          </a:prstGeom>
          <a:noFill/>
          <a:ln>
            <a:noFill/>
          </a:ln>
        </p:spPr>
      </p:pic>
      <p:sp>
        <p:nvSpPr>
          <p:cNvPr id="525" name="Google Shape;525;p18"/>
          <p:cNvSpPr/>
          <p:nvPr/>
        </p:nvSpPr>
        <p:spPr>
          <a:xfrm>
            <a:off x="1778222" y="6426200"/>
            <a:ext cx="20932216" cy="1244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Сертифіката, що підтверджує участь у тренінгах, освітніх програмах чи курсах з фізичної терапії та ерготерапії, володіння практичними навичками ерготерапії, включаючи адаптивні стратегії, сенсорну інтеграцію, моторне планування, розвиток моторики, та методиками роботи з дітьми з різними порушеннями розвитку</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530"/>
        <p:cNvGrpSpPr/>
        <p:nvPr/>
      </p:nvGrpSpPr>
      <p:grpSpPr>
        <a:xfrm>
          <a:off x="0" y="0"/>
          <a:ext cx="0" cy="0"/>
          <a:chOff x="0" y="0"/>
          <a:chExt cx="0" cy="0"/>
        </a:xfrm>
      </p:grpSpPr>
      <p:sp>
        <p:nvSpPr>
          <p:cNvPr id="531" name="Google Shape;531;p19"/>
          <p:cNvSpPr/>
          <p:nvPr/>
        </p:nvSpPr>
        <p:spPr>
          <a:xfrm>
            <a:off x="-19052381" y="10541000"/>
            <a:ext cx="48774096" cy="48768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a:off x="1524191" y="3175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sp>
        <p:nvSpPr>
          <p:cNvPr id="534" name="Google Shape;534;p19"/>
          <p:cNvSpPr/>
          <p:nvPr/>
        </p:nvSpPr>
        <p:spPr>
          <a:xfrm>
            <a:off x="1524191" y="2159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3200"/>
              <a:buFont typeface="Inter"/>
              <a:buNone/>
            </a:pPr>
            <a:r>
              <a:rPr lang="en-US" sz="3200" b="0" i="0" u="sng" strike="noStrike" cap="none">
                <a:solidFill>
                  <a:srgbClr val="222222"/>
                </a:solidFill>
                <a:latin typeface="Inter"/>
                <a:ea typeface="Inter"/>
                <a:cs typeface="Inter"/>
                <a:sym typeface="Inter"/>
                <a:hlinkClick r:id="rId3">
                  <a:extLst>
                    <a:ext uri="{A12FA001-AC4F-418D-AE19-62706E023703}">
                      <ahyp:hlinkClr xmlns:ahyp="http://schemas.microsoft.com/office/drawing/2018/hyperlinkcolor" val="tx"/>
                    </a:ext>
                  </a:extLst>
                </a:hlinkClick>
              </a:rPr>
              <a:t>https://zakon.rada.gov.ua/rada/show/v0092739-21#Text</a:t>
            </a:r>
            <a:endParaRPr sz="3200" b="0" i="0" u="none" strike="noStrike" cap="none">
              <a:solidFill>
                <a:srgbClr val="222222"/>
              </a:solidFill>
              <a:latin typeface="Calibri"/>
              <a:ea typeface="Calibri"/>
              <a:cs typeface="Calibri"/>
              <a:sym typeface="Calibri"/>
            </a:endParaRPr>
          </a:p>
        </p:txBody>
      </p:sp>
      <p:pic>
        <p:nvPicPr>
          <p:cNvPr id="535" name="Google Shape;535;p19" descr=" "/>
          <p:cNvPicPr preferRelativeResize="0"/>
          <p:nvPr/>
        </p:nvPicPr>
        <p:blipFill rotWithShape="1">
          <a:blip r:embed="rId4">
            <a:alphaModFix/>
          </a:blip>
          <a:srcRect/>
          <a:stretch/>
        </p:blipFill>
        <p:spPr>
          <a:xfrm>
            <a:off x="0" y="12179300"/>
            <a:ext cx="24387048" cy="1536700"/>
          </a:xfrm>
          <a:prstGeom prst="rect">
            <a:avLst/>
          </a:prstGeom>
          <a:noFill/>
          <a:ln>
            <a:noFill/>
          </a:ln>
        </p:spPr>
      </p:pic>
      <p:sp>
        <p:nvSpPr>
          <p:cNvPr id="536" name="Google Shape;536;p19"/>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7" name="Google Shape;537;p19" descr=" "/>
          <p:cNvPicPr preferRelativeResize="0"/>
          <p:nvPr/>
        </p:nvPicPr>
        <p:blipFill rotWithShape="1">
          <a:blip r:embed="rId5">
            <a:alphaModFix/>
          </a:blip>
          <a:srcRect/>
          <a:stretch/>
        </p:blipFill>
        <p:spPr>
          <a:xfrm>
            <a:off x="1524191" y="12700000"/>
            <a:ext cx="1714714" cy="508000"/>
          </a:xfrm>
          <a:prstGeom prst="rect">
            <a:avLst/>
          </a:prstGeom>
          <a:noFill/>
          <a:ln>
            <a:noFill/>
          </a:ln>
        </p:spPr>
      </p:pic>
      <p:pic>
        <p:nvPicPr>
          <p:cNvPr id="538" name="Google Shape;538;p19" descr=" "/>
          <p:cNvPicPr preferRelativeResize="0"/>
          <p:nvPr/>
        </p:nvPicPr>
        <p:blipFill rotWithShape="1">
          <a:blip r:embed="rId6">
            <a:alphaModFix/>
          </a:blip>
          <a:srcRect/>
          <a:stretch/>
        </p:blipFill>
        <p:spPr>
          <a:xfrm>
            <a:off x="5271159" y="12700000"/>
            <a:ext cx="1117740" cy="508000"/>
          </a:xfrm>
          <a:prstGeom prst="rect">
            <a:avLst/>
          </a:prstGeom>
          <a:noFill/>
          <a:ln>
            <a:noFill/>
          </a:ln>
        </p:spPr>
      </p:pic>
      <p:pic>
        <p:nvPicPr>
          <p:cNvPr id="539" name="Google Shape;539;p19" descr=" "/>
          <p:cNvPicPr preferRelativeResize="0"/>
          <p:nvPr/>
        </p:nvPicPr>
        <p:blipFill rotWithShape="1">
          <a:blip r:embed="rId7">
            <a:alphaModFix/>
          </a:blip>
          <a:srcRect/>
          <a:stretch/>
        </p:blipFill>
        <p:spPr>
          <a:xfrm>
            <a:off x="8421153" y="12725400"/>
            <a:ext cx="1651206" cy="457200"/>
          </a:xfrm>
          <a:prstGeom prst="rect">
            <a:avLst/>
          </a:prstGeom>
          <a:noFill/>
          <a:ln>
            <a:noFill/>
          </a:ln>
        </p:spPr>
      </p:pic>
      <p:pic>
        <p:nvPicPr>
          <p:cNvPr id="540" name="Google Shape;540;p19" descr=" "/>
          <p:cNvPicPr preferRelativeResize="0"/>
          <p:nvPr/>
        </p:nvPicPr>
        <p:blipFill rotWithShape="1">
          <a:blip r:embed="rId8">
            <a:alphaModFix/>
          </a:blip>
          <a:srcRect/>
          <a:stretch/>
        </p:blipFill>
        <p:spPr>
          <a:xfrm>
            <a:off x="12104613" y="12700000"/>
            <a:ext cx="1016127" cy="508000"/>
          </a:xfrm>
          <a:prstGeom prst="rect">
            <a:avLst/>
          </a:prstGeom>
          <a:noFill/>
          <a:ln>
            <a:noFill/>
          </a:ln>
        </p:spPr>
      </p:pic>
      <p:pic>
        <p:nvPicPr>
          <p:cNvPr id="541" name="Google Shape;541;p19" descr=" "/>
          <p:cNvPicPr preferRelativeResize="0"/>
          <p:nvPr/>
        </p:nvPicPr>
        <p:blipFill rotWithShape="1">
          <a:blip r:embed="rId9">
            <a:alphaModFix/>
          </a:blip>
          <a:srcRect/>
          <a:stretch/>
        </p:blipFill>
        <p:spPr>
          <a:xfrm>
            <a:off x="15152994" y="12725400"/>
            <a:ext cx="1498787" cy="457200"/>
          </a:xfrm>
          <a:prstGeom prst="rect">
            <a:avLst/>
          </a:prstGeom>
          <a:noFill/>
          <a:ln>
            <a:noFill/>
          </a:ln>
        </p:spPr>
      </p:pic>
      <p:pic>
        <p:nvPicPr>
          <p:cNvPr id="542" name="Google Shape;542;p19" descr=" "/>
          <p:cNvPicPr preferRelativeResize="0"/>
          <p:nvPr/>
        </p:nvPicPr>
        <p:blipFill rotWithShape="1">
          <a:blip r:embed="rId10">
            <a:alphaModFix/>
          </a:blip>
          <a:srcRect/>
          <a:stretch/>
        </p:blipFill>
        <p:spPr>
          <a:xfrm>
            <a:off x="22862858" y="12192000"/>
            <a:ext cx="1524191" cy="1524000"/>
          </a:xfrm>
          <a:prstGeom prst="rect">
            <a:avLst/>
          </a:prstGeom>
          <a:noFill/>
          <a:ln>
            <a:noFill/>
          </a:ln>
        </p:spPr>
      </p:pic>
      <p:sp>
        <p:nvSpPr>
          <p:cNvPr id="543" name="Google Shape;543;p19"/>
          <p:cNvSpPr/>
          <p:nvPr/>
        </p:nvSpPr>
        <p:spPr>
          <a:xfrm>
            <a:off x="23402675" y="12700000"/>
            <a:ext cx="580039"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17</a:t>
            </a:r>
            <a:endParaRPr sz="3200" b="0" i="0" u="none" strike="noStrike" cap="none">
              <a:solidFill>
                <a:schemeClr val="dk1"/>
              </a:solidFill>
              <a:latin typeface="Calibri"/>
              <a:ea typeface="Calibri"/>
              <a:cs typeface="Calibri"/>
              <a:sym typeface="Calibri"/>
            </a:endParaRPr>
          </a:p>
        </p:txBody>
      </p:sp>
      <p:sp>
        <p:nvSpPr>
          <p:cNvPr id="544" name="Google Shape;544;p19"/>
          <p:cNvSpPr/>
          <p:nvPr/>
        </p:nvSpPr>
        <p:spPr>
          <a:xfrm>
            <a:off x="1524191" y="1524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РАННЬОГО ВТРУЧАННЯ</a:t>
            </a:r>
            <a:endParaRPr sz="3200" b="0" i="0" u="none" strike="noStrike" cap="none">
              <a:solidFill>
                <a:schemeClr val="dk1"/>
              </a:solidFill>
              <a:latin typeface="Calibri"/>
              <a:ea typeface="Calibri"/>
              <a:cs typeface="Calibri"/>
              <a:sym typeface="Calibri"/>
            </a:endParaRPr>
          </a:p>
        </p:txBody>
      </p:sp>
      <p:pic>
        <p:nvPicPr>
          <p:cNvPr id="545" name="Google Shape;545;p19" descr=" "/>
          <p:cNvPicPr preferRelativeResize="0"/>
          <p:nvPr/>
        </p:nvPicPr>
        <p:blipFill rotWithShape="1">
          <a:blip r:embed="rId11">
            <a:alphaModFix/>
          </a:blip>
          <a:srcRect/>
          <a:stretch/>
        </p:blipFill>
        <p:spPr>
          <a:xfrm>
            <a:off x="1168546" y="4546600"/>
            <a:ext cx="22049956" cy="1981200"/>
          </a:xfrm>
          <a:prstGeom prst="rect">
            <a:avLst/>
          </a:prstGeom>
          <a:noFill/>
          <a:ln>
            <a:noFill/>
          </a:ln>
        </p:spPr>
      </p:pic>
      <p:sp>
        <p:nvSpPr>
          <p:cNvPr id="546" name="Google Shape;546;p19"/>
          <p:cNvSpPr/>
          <p:nvPr/>
        </p:nvSpPr>
        <p:spPr>
          <a:xfrm>
            <a:off x="1524191" y="4699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1728086" y="5146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4</a:t>
            </a:r>
            <a:endParaRPr sz="2400" b="0" i="0" u="none" strike="noStrike" cap="none">
              <a:solidFill>
                <a:schemeClr val="dk1"/>
              </a:solidFill>
              <a:latin typeface="Calibri"/>
              <a:ea typeface="Calibri"/>
              <a:cs typeface="Calibri"/>
              <a:sym typeface="Calibri"/>
            </a:endParaRPr>
          </a:p>
        </p:txBody>
      </p:sp>
      <p:sp>
        <p:nvSpPr>
          <p:cNvPr id="548" name="Google Shape;548;p19"/>
          <p:cNvSpPr/>
          <p:nvPr/>
        </p:nvSpPr>
        <p:spPr>
          <a:xfrm>
            <a:off x="2794349" y="4699000"/>
            <a:ext cx="19560445"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2794349" y="4953000"/>
            <a:ext cx="19662057"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a:buNone/>
            </a:pPr>
            <a:r>
              <a:rPr lang="en-US" sz="2400" b="1" i="0" u="none" strike="noStrike" cap="none">
                <a:solidFill>
                  <a:srgbClr val="222222"/>
                </a:solidFill>
                <a:latin typeface="Inter"/>
                <a:ea typeface="Inter"/>
                <a:cs typeface="Inter"/>
                <a:sym typeface="Inter"/>
              </a:rPr>
              <a:t>Наявність документів, що підтверджують право володіння, користування та / або розпорядження автомобілем для забезпечення виїзних зустрічей з отримувачами послуги</a:t>
            </a:r>
            <a:endParaRPr sz="2400" b="0" i="0" u="none" strike="noStrike" cap="none">
              <a:solidFill>
                <a:schemeClr val="dk1"/>
              </a:solidFill>
              <a:latin typeface="Calibri"/>
              <a:ea typeface="Calibri"/>
              <a:cs typeface="Calibri"/>
              <a:sym typeface="Calibri"/>
            </a:endParaRPr>
          </a:p>
        </p:txBody>
      </p:sp>
      <p:pic>
        <p:nvPicPr>
          <p:cNvPr id="550" name="Google Shape;550;p19" descr=" "/>
          <p:cNvPicPr preferRelativeResize="0"/>
          <p:nvPr/>
        </p:nvPicPr>
        <p:blipFill rotWithShape="1">
          <a:blip r:embed="rId12">
            <a:alphaModFix/>
          </a:blip>
          <a:srcRect/>
          <a:stretch/>
        </p:blipFill>
        <p:spPr>
          <a:xfrm>
            <a:off x="1168546" y="5943600"/>
            <a:ext cx="22049956" cy="3124200"/>
          </a:xfrm>
          <a:prstGeom prst="rect">
            <a:avLst/>
          </a:prstGeom>
          <a:noFill/>
          <a:ln>
            <a:noFill/>
          </a:ln>
        </p:spPr>
      </p:pic>
      <p:sp>
        <p:nvSpPr>
          <p:cNvPr id="551" name="Google Shape;551;p19"/>
          <p:cNvSpPr/>
          <p:nvPr/>
        </p:nvSpPr>
        <p:spPr>
          <a:xfrm>
            <a:off x="1524191" y="6096000"/>
            <a:ext cx="1016127" cy="2413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1729475" y="7116979"/>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5</a:t>
            </a:r>
            <a:endParaRPr sz="2400" b="0" i="0" u="none" strike="noStrike" cap="none">
              <a:solidFill>
                <a:schemeClr val="dk1"/>
              </a:solidFill>
              <a:latin typeface="Calibri"/>
              <a:ea typeface="Calibri"/>
              <a:cs typeface="Calibri"/>
              <a:sym typeface="Calibri"/>
            </a:endParaRPr>
          </a:p>
        </p:txBody>
      </p:sp>
      <p:sp>
        <p:nvSpPr>
          <p:cNvPr id="553" name="Google Shape;553;p19"/>
          <p:cNvSpPr/>
          <p:nvPr/>
        </p:nvSpPr>
        <p:spPr>
          <a:xfrm>
            <a:off x="2794349" y="6096000"/>
            <a:ext cx="19560445" cy="241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2794349" y="6350000"/>
            <a:ext cx="19662057" cy="2006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a:buNone/>
            </a:pPr>
            <a:r>
              <a:rPr lang="en-US" sz="2400" b="1" i="0" u="none" strike="noStrike" cap="none">
                <a:solidFill>
                  <a:srgbClr val="222222"/>
                </a:solidFill>
                <a:latin typeface="Inter"/>
                <a:ea typeface="Inter"/>
                <a:cs typeface="Inter"/>
                <a:sym typeface="Inter"/>
              </a:rPr>
              <a:t>Відповідність приміщення надавача, де надається послуга, вимогам щодо інклюзивності приміщення, передбаченим Державними будівельними нормами ДБН В.2.2-40:2018 “Будинки і споруди. Інклюзивність будівель і споруд. Основні положення”, стосовно його доступності для осіб з інвалідністю та інших маломобільних груп населення. У разі неможливості повністю пристосувати приміщення будівлі (споруди) надавача для потреб осіб з інвалідністю, забезпечується його розумне пристосування</a:t>
            </a:r>
            <a:endParaRPr sz="2400" b="0" i="0" u="none" strike="noStrike" cap="none">
              <a:solidFill>
                <a:schemeClr val="dk1"/>
              </a:solidFill>
              <a:latin typeface="Calibri"/>
              <a:ea typeface="Calibri"/>
              <a:cs typeface="Calibri"/>
              <a:sym typeface="Calibri"/>
            </a:endParaRPr>
          </a:p>
        </p:txBody>
      </p:sp>
      <p:pic>
        <p:nvPicPr>
          <p:cNvPr id="555" name="Google Shape;555;p19" descr=" "/>
          <p:cNvPicPr preferRelativeResize="0"/>
          <p:nvPr/>
        </p:nvPicPr>
        <p:blipFill rotWithShape="1">
          <a:blip r:embed="rId11">
            <a:alphaModFix/>
          </a:blip>
          <a:srcRect/>
          <a:stretch/>
        </p:blipFill>
        <p:spPr>
          <a:xfrm>
            <a:off x="1168546" y="8483600"/>
            <a:ext cx="22049956" cy="1981200"/>
          </a:xfrm>
          <a:prstGeom prst="rect">
            <a:avLst/>
          </a:prstGeom>
          <a:noFill/>
          <a:ln>
            <a:noFill/>
          </a:ln>
        </p:spPr>
      </p:pic>
      <p:sp>
        <p:nvSpPr>
          <p:cNvPr id="556" name="Google Shape;556;p19"/>
          <p:cNvSpPr/>
          <p:nvPr/>
        </p:nvSpPr>
        <p:spPr>
          <a:xfrm>
            <a:off x="1524191" y="8636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a:off x="1727044" y="908401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6</a:t>
            </a:r>
            <a:endParaRPr sz="2400" b="0" i="0" u="none" strike="noStrike" cap="none">
              <a:solidFill>
                <a:schemeClr val="dk1"/>
              </a:solidFill>
              <a:latin typeface="Calibri"/>
              <a:ea typeface="Calibri"/>
              <a:cs typeface="Calibri"/>
              <a:sym typeface="Calibri"/>
            </a:endParaRPr>
          </a:p>
        </p:txBody>
      </p:sp>
      <p:sp>
        <p:nvSpPr>
          <p:cNvPr id="558" name="Google Shape;558;p19"/>
          <p:cNvSpPr/>
          <p:nvPr/>
        </p:nvSpPr>
        <p:spPr>
          <a:xfrm>
            <a:off x="2794349" y="8636000"/>
            <a:ext cx="19560445"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9"/>
          <p:cNvSpPr/>
          <p:nvPr/>
        </p:nvSpPr>
        <p:spPr>
          <a:xfrm>
            <a:off x="2794349" y="8890000"/>
            <a:ext cx="19662057"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a:buNone/>
            </a:pPr>
            <a:r>
              <a:rPr lang="en-US" sz="2400" b="1" i="0" u="none" strike="noStrike" cap="none">
                <a:solidFill>
                  <a:srgbClr val="222222"/>
                </a:solidFill>
                <a:latin typeface="Inter"/>
                <a:ea typeface="Inter"/>
                <a:cs typeface="Inter"/>
                <a:sym typeface="Inter"/>
              </a:rPr>
              <a:t>Відсутність у надавача послуги фінансової заборгованості, що підтверджується довідкою територіального органу ДПС про відсутність заборгованості із сплати податків і зборів та інших обов’язкових платежів</a:t>
            </a:r>
            <a:endParaRPr sz="2400" b="0" i="0" u="none" strike="noStrike" cap="none">
              <a:solidFill>
                <a:schemeClr val="dk1"/>
              </a:solidFill>
              <a:latin typeface="Calibri"/>
              <a:ea typeface="Calibri"/>
              <a:cs typeface="Calibri"/>
              <a:sym typeface="Calibri"/>
            </a:endParaRPr>
          </a:p>
        </p:txBody>
      </p:sp>
      <p:pic>
        <p:nvPicPr>
          <p:cNvPr id="560" name="Google Shape;560;p19" descr=" "/>
          <p:cNvPicPr preferRelativeResize="0"/>
          <p:nvPr/>
        </p:nvPicPr>
        <p:blipFill rotWithShape="1">
          <a:blip r:embed="rId13">
            <a:alphaModFix/>
          </a:blip>
          <a:srcRect/>
          <a:stretch/>
        </p:blipFill>
        <p:spPr>
          <a:xfrm>
            <a:off x="1168546" y="9880600"/>
            <a:ext cx="22049956" cy="2362200"/>
          </a:xfrm>
          <a:prstGeom prst="rect">
            <a:avLst/>
          </a:prstGeom>
          <a:noFill/>
          <a:ln>
            <a:noFill/>
          </a:ln>
        </p:spPr>
      </p:pic>
      <p:sp>
        <p:nvSpPr>
          <p:cNvPr id="561" name="Google Shape;561;p19"/>
          <p:cNvSpPr/>
          <p:nvPr/>
        </p:nvSpPr>
        <p:spPr>
          <a:xfrm>
            <a:off x="1524191" y="10033000"/>
            <a:ext cx="1016127" cy="1651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1726126" y="10671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7</a:t>
            </a:r>
            <a:endParaRPr sz="2400" b="0" i="0" u="none" strike="noStrike" cap="none">
              <a:solidFill>
                <a:schemeClr val="dk1"/>
              </a:solidFill>
              <a:latin typeface="Calibri"/>
              <a:ea typeface="Calibri"/>
              <a:cs typeface="Calibri"/>
              <a:sym typeface="Calibri"/>
            </a:endParaRPr>
          </a:p>
        </p:txBody>
      </p:sp>
      <p:sp>
        <p:nvSpPr>
          <p:cNvPr id="563" name="Google Shape;563;p19"/>
          <p:cNvSpPr/>
          <p:nvPr/>
        </p:nvSpPr>
        <p:spPr>
          <a:xfrm>
            <a:off x="2794349" y="10033000"/>
            <a:ext cx="19560445" cy="16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a:off x="2794349" y="10287000"/>
            <a:ext cx="19662057"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a:buNone/>
            </a:pPr>
            <a:r>
              <a:rPr lang="en-US" sz="2400" b="1" i="0" u="none" strike="noStrike" cap="none">
                <a:solidFill>
                  <a:srgbClr val="222222"/>
                </a:solidFill>
                <a:latin typeface="Inter"/>
                <a:ea typeface="Inter"/>
                <a:cs typeface="Inter"/>
                <a:sym typeface="Inter"/>
              </a:rPr>
              <a:t>Наявність у надавача листа уповноваженого органу про готовність створити міжвідомчу раду з питань раннього втручання та визначити уповноважену особу з числа посадових осіб / соціальних менеджерів / фахівців із соціальної роботи уповноваженого органу, яка забезпечуватиме надання допомоги отримувачу, в отриманні послуги</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31"/>
        <p:cNvGrpSpPr/>
        <p:nvPr/>
      </p:nvGrpSpPr>
      <p:grpSpPr>
        <a:xfrm>
          <a:off x="0" y="0"/>
          <a:ext cx="0" cy="0"/>
          <a:chOff x="0" y="0"/>
          <a:chExt cx="0" cy="0"/>
        </a:xfrm>
      </p:grpSpPr>
      <p:sp>
        <p:nvSpPr>
          <p:cNvPr id="32" name="Google Shape;32;p4"/>
          <p:cNvSpPr/>
          <p:nvPr/>
        </p:nvSpPr>
        <p:spPr>
          <a:xfrm>
            <a:off x="-7112889" y="10160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19179397" y="-9144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 name="Google Shape;35;p4" descr=" "/>
          <p:cNvPicPr preferRelativeResize="0"/>
          <p:nvPr/>
        </p:nvPicPr>
        <p:blipFill rotWithShape="1">
          <a:blip r:embed="rId3">
            <a:alphaModFix/>
          </a:blip>
          <a:srcRect/>
          <a:stretch/>
        </p:blipFill>
        <p:spPr>
          <a:xfrm>
            <a:off x="0" y="12179300"/>
            <a:ext cx="24387048" cy="1536700"/>
          </a:xfrm>
          <a:prstGeom prst="rect">
            <a:avLst/>
          </a:prstGeom>
          <a:noFill/>
          <a:ln>
            <a:noFill/>
          </a:ln>
        </p:spPr>
      </p:pic>
      <p:sp>
        <p:nvSpPr>
          <p:cNvPr id="36" name="Google Shape;36;p4"/>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 name="Google Shape;37;p4" descr=" "/>
          <p:cNvPicPr preferRelativeResize="0"/>
          <p:nvPr/>
        </p:nvPicPr>
        <p:blipFill rotWithShape="1">
          <a:blip r:embed="rId4">
            <a:alphaModFix/>
          </a:blip>
          <a:srcRect/>
          <a:stretch/>
        </p:blipFill>
        <p:spPr>
          <a:xfrm>
            <a:off x="1524191" y="12700000"/>
            <a:ext cx="1714714" cy="508000"/>
          </a:xfrm>
          <a:prstGeom prst="rect">
            <a:avLst/>
          </a:prstGeom>
          <a:noFill/>
          <a:ln>
            <a:noFill/>
          </a:ln>
        </p:spPr>
      </p:pic>
      <p:pic>
        <p:nvPicPr>
          <p:cNvPr id="38" name="Google Shape;38;p4" descr=" "/>
          <p:cNvPicPr preferRelativeResize="0"/>
          <p:nvPr/>
        </p:nvPicPr>
        <p:blipFill rotWithShape="1">
          <a:blip r:embed="rId5">
            <a:alphaModFix/>
          </a:blip>
          <a:srcRect/>
          <a:stretch/>
        </p:blipFill>
        <p:spPr>
          <a:xfrm>
            <a:off x="5271159" y="12700000"/>
            <a:ext cx="1117740" cy="508000"/>
          </a:xfrm>
          <a:prstGeom prst="rect">
            <a:avLst/>
          </a:prstGeom>
          <a:noFill/>
          <a:ln>
            <a:noFill/>
          </a:ln>
        </p:spPr>
      </p:pic>
      <p:pic>
        <p:nvPicPr>
          <p:cNvPr id="39" name="Google Shape;39;p4" descr=" "/>
          <p:cNvPicPr preferRelativeResize="0"/>
          <p:nvPr/>
        </p:nvPicPr>
        <p:blipFill rotWithShape="1">
          <a:blip r:embed="rId6">
            <a:alphaModFix/>
          </a:blip>
          <a:srcRect/>
          <a:stretch/>
        </p:blipFill>
        <p:spPr>
          <a:xfrm>
            <a:off x="8421153" y="12725400"/>
            <a:ext cx="1651206" cy="457200"/>
          </a:xfrm>
          <a:prstGeom prst="rect">
            <a:avLst/>
          </a:prstGeom>
          <a:noFill/>
          <a:ln>
            <a:noFill/>
          </a:ln>
        </p:spPr>
      </p:pic>
      <p:pic>
        <p:nvPicPr>
          <p:cNvPr id="40" name="Google Shape;40;p4" descr=" "/>
          <p:cNvPicPr preferRelativeResize="0"/>
          <p:nvPr/>
        </p:nvPicPr>
        <p:blipFill rotWithShape="1">
          <a:blip r:embed="rId7">
            <a:alphaModFix/>
          </a:blip>
          <a:srcRect/>
          <a:stretch/>
        </p:blipFill>
        <p:spPr>
          <a:xfrm>
            <a:off x="12104613" y="12700000"/>
            <a:ext cx="1016127" cy="508000"/>
          </a:xfrm>
          <a:prstGeom prst="rect">
            <a:avLst/>
          </a:prstGeom>
          <a:noFill/>
          <a:ln>
            <a:noFill/>
          </a:ln>
        </p:spPr>
      </p:pic>
      <p:pic>
        <p:nvPicPr>
          <p:cNvPr id="41" name="Google Shape;41;p4" descr=" "/>
          <p:cNvPicPr preferRelativeResize="0"/>
          <p:nvPr/>
        </p:nvPicPr>
        <p:blipFill rotWithShape="1">
          <a:blip r:embed="rId8">
            <a:alphaModFix/>
          </a:blip>
          <a:srcRect/>
          <a:stretch/>
        </p:blipFill>
        <p:spPr>
          <a:xfrm>
            <a:off x="15152994" y="12725400"/>
            <a:ext cx="1498787" cy="457200"/>
          </a:xfrm>
          <a:prstGeom prst="rect">
            <a:avLst/>
          </a:prstGeom>
          <a:noFill/>
          <a:ln>
            <a:noFill/>
          </a:ln>
        </p:spPr>
      </p:pic>
      <p:pic>
        <p:nvPicPr>
          <p:cNvPr id="42" name="Google Shape;42;p4" descr=" "/>
          <p:cNvPicPr preferRelativeResize="0"/>
          <p:nvPr/>
        </p:nvPicPr>
        <p:blipFill rotWithShape="1">
          <a:blip r:embed="rId9">
            <a:alphaModFix/>
          </a:blip>
          <a:srcRect/>
          <a:stretch/>
        </p:blipFill>
        <p:spPr>
          <a:xfrm>
            <a:off x="22862858" y="12192000"/>
            <a:ext cx="1524191" cy="1524000"/>
          </a:xfrm>
          <a:prstGeom prst="rect">
            <a:avLst/>
          </a:prstGeom>
          <a:noFill/>
          <a:ln>
            <a:noFill/>
          </a:ln>
        </p:spPr>
      </p:pic>
      <p:sp>
        <p:nvSpPr>
          <p:cNvPr id="43" name="Google Shape;43;p4"/>
          <p:cNvSpPr/>
          <p:nvPr/>
        </p:nvSpPr>
        <p:spPr>
          <a:xfrm>
            <a:off x="23504288" y="12700000"/>
            <a:ext cx="376814"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Montserrat"/>
              <a:buNone/>
            </a:pPr>
            <a:r>
              <a:rPr lang="en-US" sz="3200" b="1" i="0" u="none" strike="noStrike" cap="none">
                <a:solidFill>
                  <a:srgbClr val="FFFFFF"/>
                </a:solidFill>
                <a:latin typeface="Montserrat"/>
                <a:ea typeface="Montserrat"/>
                <a:cs typeface="Montserrat"/>
                <a:sym typeface="Montserrat"/>
              </a:rPr>
              <a:t>2</a:t>
            </a:r>
            <a:endParaRPr sz="3200" b="0" i="0" u="none" strike="noStrike" cap="none">
              <a:solidFill>
                <a:schemeClr val="dk1"/>
              </a:solidFill>
              <a:latin typeface="Calibri"/>
              <a:ea typeface="Calibri"/>
              <a:cs typeface="Calibri"/>
              <a:sym typeface="Calibri"/>
            </a:endParaRPr>
          </a:p>
        </p:txBody>
      </p:sp>
      <p:sp>
        <p:nvSpPr>
          <p:cNvPr id="44" name="Google Shape;44;p4"/>
          <p:cNvSpPr/>
          <p:nvPr/>
        </p:nvSpPr>
        <p:spPr>
          <a:xfrm>
            <a:off x="1524191" y="1524000"/>
            <a:ext cx="21609634" cy="1286933"/>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6400"/>
              <a:buFont typeface="Inter"/>
              <a:buNone/>
            </a:pPr>
            <a:r>
              <a:rPr lang="en-US" sz="6400" b="1" i="0" u="none" strike="noStrike" cap="none">
                <a:solidFill>
                  <a:srgbClr val="1F5BFF"/>
                </a:solidFill>
                <a:latin typeface="Inter"/>
                <a:ea typeface="Inter"/>
                <a:cs typeface="Inter"/>
                <a:sym typeface="Inter"/>
              </a:rPr>
              <a:t>Обовʼязки  отримувача малого гранту:</a:t>
            </a:r>
            <a:endParaRPr sz="6400" b="0" i="0" u="none" strike="noStrike" cap="none">
              <a:solidFill>
                <a:schemeClr val="dk1"/>
              </a:solidFill>
              <a:latin typeface="Calibri"/>
              <a:ea typeface="Calibri"/>
              <a:cs typeface="Calibri"/>
              <a:sym typeface="Calibri"/>
            </a:endParaRPr>
          </a:p>
        </p:txBody>
      </p:sp>
      <p:pic>
        <p:nvPicPr>
          <p:cNvPr id="45" name="Google Shape;45;p4" descr=" "/>
          <p:cNvPicPr preferRelativeResize="0"/>
          <p:nvPr/>
        </p:nvPicPr>
        <p:blipFill rotWithShape="1">
          <a:blip r:embed="rId10">
            <a:alphaModFix/>
          </a:blip>
          <a:srcRect/>
          <a:stretch/>
        </p:blipFill>
        <p:spPr>
          <a:xfrm>
            <a:off x="1168546" y="3403600"/>
            <a:ext cx="19255607" cy="2489200"/>
          </a:xfrm>
          <a:prstGeom prst="rect">
            <a:avLst/>
          </a:prstGeom>
          <a:noFill/>
          <a:ln>
            <a:noFill/>
          </a:ln>
        </p:spPr>
      </p:pic>
      <p:sp>
        <p:nvSpPr>
          <p:cNvPr id="46" name="Google Shape;46;p4"/>
          <p:cNvSpPr/>
          <p:nvPr/>
        </p:nvSpPr>
        <p:spPr>
          <a:xfrm>
            <a:off x="2032254" y="4064000"/>
            <a:ext cx="17629803"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Інформує територіальну громаду про послуги через електронні засоби комунікації та соціальні мережі, смс-інформування, із застосуванням друкованої продукції (буклети, ліфлети) у формі, доступній для сприйняття</a:t>
            </a:r>
            <a:endParaRPr sz="2400" b="0" i="0" u="none" strike="noStrike" cap="none">
              <a:solidFill>
                <a:schemeClr val="dk1"/>
              </a:solidFill>
              <a:latin typeface="Calibri"/>
              <a:ea typeface="Calibri"/>
              <a:cs typeface="Calibri"/>
              <a:sym typeface="Calibri"/>
            </a:endParaRPr>
          </a:p>
        </p:txBody>
      </p:sp>
      <p:pic>
        <p:nvPicPr>
          <p:cNvPr id="47" name="Google Shape;47;p4" descr=" "/>
          <p:cNvPicPr preferRelativeResize="0"/>
          <p:nvPr/>
        </p:nvPicPr>
        <p:blipFill rotWithShape="1">
          <a:blip r:embed="rId11">
            <a:alphaModFix/>
          </a:blip>
          <a:srcRect/>
          <a:stretch/>
        </p:blipFill>
        <p:spPr>
          <a:xfrm>
            <a:off x="1168546" y="5435600"/>
            <a:ext cx="6808051" cy="2489200"/>
          </a:xfrm>
          <a:prstGeom prst="rect">
            <a:avLst/>
          </a:prstGeom>
          <a:noFill/>
          <a:ln>
            <a:noFill/>
          </a:ln>
        </p:spPr>
      </p:pic>
      <p:sp>
        <p:nvSpPr>
          <p:cNvPr id="48" name="Google Shape;48;p4"/>
          <p:cNvSpPr/>
          <p:nvPr/>
        </p:nvSpPr>
        <p:spPr>
          <a:xfrm>
            <a:off x="2032254" y="6096000"/>
            <a:ext cx="5182248"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Взаємодіє з уповноваженим органом з питань надання послуг</a:t>
            </a:r>
            <a:endParaRPr sz="2400" b="0" i="0" u="none" strike="noStrike" cap="none">
              <a:solidFill>
                <a:schemeClr val="dk1"/>
              </a:solidFill>
              <a:latin typeface="Calibri"/>
              <a:ea typeface="Calibri"/>
              <a:cs typeface="Calibri"/>
              <a:sym typeface="Calibri"/>
            </a:endParaRPr>
          </a:p>
        </p:txBody>
      </p:sp>
      <p:pic>
        <p:nvPicPr>
          <p:cNvPr id="49" name="Google Shape;49;p4" descr=" "/>
          <p:cNvPicPr preferRelativeResize="0"/>
          <p:nvPr/>
        </p:nvPicPr>
        <p:blipFill rotWithShape="1">
          <a:blip r:embed="rId10">
            <a:alphaModFix/>
          </a:blip>
          <a:srcRect/>
          <a:stretch/>
        </p:blipFill>
        <p:spPr>
          <a:xfrm>
            <a:off x="1168546" y="7467600"/>
            <a:ext cx="19255607" cy="2489200"/>
          </a:xfrm>
          <a:prstGeom prst="rect">
            <a:avLst/>
          </a:prstGeom>
          <a:noFill/>
          <a:ln>
            <a:noFill/>
          </a:ln>
        </p:spPr>
      </p:pic>
      <p:sp>
        <p:nvSpPr>
          <p:cNvPr id="50" name="Google Shape;50;p4"/>
          <p:cNvSpPr/>
          <p:nvPr/>
        </p:nvSpPr>
        <p:spPr>
          <a:xfrm>
            <a:off x="2032254" y="8128000"/>
            <a:ext cx="17629803"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Інформує уповноважений орган про прийняте рішення щодо надання / відмови у наданні послуг для внесення інформації до Реєстру надавачів та отримувачів соціальних послуг</a:t>
            </a:r>
            <a:endParaRPr sz="2400" b="0" i="0" u="none" strike="noStrike" cap="none">
              <a:solidFill>
                <a:schemeClr val="dk1"/>
              </a:solidFill>
              <a:latin typeface="Calibri"/>
              <a:ea typeface="Calibri"/>
              <a:cs typeface="Calibri"/>
              <a:sym typeface="Calibri"/>
            </a:endParaRPr>
          </a:p>
        </p:txBody>
      </p:sp>
      <p:pic>
        <p:nvPicPr>
          <p:cNvPr id="51" name="Google Shape;51;p4" descr=" "/>
          <p:cNvPicPr preferRelativeResize="0"/>
          <p:nvPr/>
        </p:nvPicPr>
        <p:blipFill rotWithShape="1">
          <a:blip r:embed="rId12">
            <a:alphaModFix/>
          </a:blip>
          <a:srcRect/>
          <a:stretch/>
        </p:blipFill>
        <p:spPr>
          <a:xfrm>
            <a:off x="7519340" y="5435600"/>
            <a:ext cx="8840305" cy="2489200"/>
          </a:xfrm>
          <a:prstGeom prst="rect">
            <a:avLst/>
          </a:prstGeom>
          <a:noFill/>
          <a:ln>
            <a:noFill/>
          </a:ln>
        </p:spPr>
      </p:pic>
      <p:sp>
        <p:nvSpPr>
          <p:cNvPr id="52" name="Google Shape;52;p4"/>
          <p:cNvSpPr/>
          <p:nvPr/>
        </p:nvSpPr>
        <p:spPr>
          <a:xfrm>
            <a:off x="8383048" y="6096000"/>
            <a:ext cx="7214502"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Виявляє сім'ї з дітьми та дітей, які потребують отримання відповідної послуги</a:t>
            </a:r>
            <a:endParaRPr sz="2400" b="0" i="0" u="none" strike="noStrike" cap="none">
              <a:solidFill>
                <a:schemeClr val="dk1"/>
              </a:solidFill>
              <a:latin typeface="Calibri"/>
              <a:ea typeface="Calibri"/>
              <a:cs typeface="Calibri"/>
              <a:sym typeface="Calibri"/>
            </a:endParaRPr>
          </a:p>
        </p:txBody>
      </p:sp>
      <p:pic>
        <p:nvPicPr>
          <p:cNvPr id="53" name="Google Shape;53;p4" descr=" "/>
          <p:cNvPicPr preferRelativeResize="0"/>
          <p:nvPr/>
        </p:nvPicPr>
        <p:blipFill rotWithShape="1">
          <a:blip r:embed="rId13">
            <a:alphaModFix/>
          </a:blip>
          <a:srcRect/>
          <a:stretch/>
        </p:blipFill>
        <p:spPr>
          <a:xfrm>
            <a:off x="15902388" y="5435600"/>
            <a:ext cx="4521765" cy="2489200"/>
          </a:xfrm>
          <a:prstGeom prst="rect">
            <a:avLst/>
          </a:prstGeom>
          <a:noFill/>
          <a:ln>
            <a:noFill/>
          </a:ln>
        </p:spPr>
      </p:pic>
      <p:sp>
        <p:nvSpPr>
          <p:cNvPr id="54" name="Google Shape;54;p4"/>
          <p:cNvSpPr/>
          <p:nvPr/>
        </p:nvSpPr>
        <p:spPr>
          <a:xfrm>
            <a:off x="16766096" y="6096000"/>
            <a:ext cx="2895962"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Складає акти про надання послуги</a:t>
            </a:r>
            <a:endParaRPr sz="2400" b="0" i="0" u="none" strike="noStrike" cap="none">
              <a:solidFill>
                <a:schemeClr val="dk1"/>
              </a:solidFill>
              <a:latin typeface="Calibri"/>
              <a:ea typeface="Calibri"/>
              <a:cs typeface="Calibri"/>
              <a:sym typeface="Calibri"/>
            </a:endParaRPr>
          </a:p>
        </p:txBody>
      </p:sp>
      <p:pic>
        <p:nvPicPr>
          <p:cNvPr id="55" name="Google Shape;55;p4" descr=" "/>
          <p:cNvPicPr preferRelativeResize="0"/>
          <p:nvPr/>
        </p:nvPicPr>
        <p:blipFill rotWithShape="1">
          <a:blip r:embed="rId10">
            <a:alphaModFix/>
          </a:blip>
          <a:srcRect/>
          <a:stretch/>
        </p:blipFill>
        <p:spPr>
          <a:xfrm>
            <a:off x="1168546" y="9499600"/>
            <a:ext cx="19255607" cy="2489200"/>
          </a:xfrm>
          <a:prstGeom prst="rect">
            <a:avLst/>
          </a:prstGeom>
          <a:noFill/>
          <a:ln>
            <a:noFill/>
          </a:ln>
        </p:spPr>
      </p:pic>
      <p:sp>
        <p:nvSpPr>
          <p:cNvPr id="56" name="Google Shape;56;p4"/>
          <p:cNvSpPr/>
          <p:nvPr/>
        </p:nvSpPr>
        <p:spPr>
          <a:xfrm>
            <a:off x="2032254" y="10160000"/>
            <a:ext cx="17629803"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Організовує планування та координацію роботи фахівців, ведення документації з надання послуг, зокрема за допомогою функціональних підсистем Єдиної інформаційної системи соціальної сфери (за технічної можливості)</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61"/>
        <p:cNvGrpSpPr/>
        <p:nvPr/>
      </p:nvGrpSpPr>
      <p:grpSpPr>
        <a:xfrm>
          <a:off x="0" y="0"/>
          <a:ext cx="0" cy="0"/>
          <a:chOff x="0" y="0"/>
          <a:chExt cx="0" cy="0"/>
        </a:xfrm>
      </p:grpSpPr>
      <p:sp>
        <p:nvSpPr>
          <p:cNvPr id="62" name="Google Shape;62;p5"/>
          <p:cNvSpPr/>
          <p:nvPr/>
        </p:nvSpPr>
        <p:spPr>
          <a:xfrm>
            <a:off x="-7112889" y="10160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5" descr=" "/>
          <p:cNvPicPr preferRelativeResize="0"/>
          <p:nvPr/>
        </p:nvPicPr>
        <p:blipFill rotWithShape="1">
          <a:blip r:embed="rId3">
            <a:alphaModFix/>
          </a:blip>
          <a:srcRect/>
          <a:stretch/>
        </p:blipFill>
        <p:spPr>
          <a:xfrm>
            <a:off x="0" y="12179300"/>
            <a:ext cx="24387048" cy="1536700"/>
          </a:xfrm>
          <a:prstGeom prst="rect">
            <a:avLst/>
          </a:prstGeom>
          <a:noFill/>
          <a:ln>
            <a:noFill/>
          </a:ln>
        </p:spPr>
      </p:pic>
      <p:sp>
        <p:nvSpPr>
          <p:cNvPr id="65" name="Google Shape;65;p5"/>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5" descr=" "/>
          <p:cNvPicPr preferRelativeResize="0"/>
          <p:nvPr/>
        </p:nvPicPr>
        <p:blipFill rotWithShape="1">
          <a:blip r:embed="rId4">
            <a:alphaModFix/>
          </a:blip>
          <a:srcRect/>
          <a:stretch/>
        </p:blipFill>
        <p:spPr>
          <a:xfrm>
            <a:off x="1524191" y="12700000"/>
            <a:ext cx="1714714" cy="508000"/>
          </a:xfrm>
          <a:prstGeom prst="rect">
            <a:avLst/>
          </a:prstGeom>
          <a:noFill/>
          <a:ln>
            <a:noFill/>
          </a:ln>
        </p:spPr>
      </p:pic>
      <p:pic>
        <p:nvPicPr>
          <p:cNvPr id="67" name="Google Shape;67;p5" descr=" "/>
          <p:cNvPicPr preferRelativeResize="0"/>
          <p:nvPr/>
        </p:nvPicPr>
        <p:blipFill rotWithShape="1">
          <a:blip r:embed="rId5">
            <a:alphaModFix/>
          </a:blip>
          <a:srcRect/>
          <a:stretch/>
        </p:blipFill>
        <p:spPr>
          <a:xfrm>
            <a:off x="5271159" y="12700000"/>
            <a:ext cx="1117740" cy="508000"/>
          </a:xfrm>
          <a:prstGeom prst="rect">
            <a:avLst/>
          </a:prstGeom>
          <a:noFill/>
          <a:ln>
            <a:noFill/>
          </a:ln>
        </p:spPr>
      </p:pic>
      <p:pic>
        <p:nvPicPr>
          <p:cNvPr id="68" name="Google Shape;68;p5" descr=" "/>
          <p:cNvPicPr preferRelativeResize="0"/>
          <p:nvPr/>
        </p:nvPicPr>
        <p:blipFill rotWithShape="1">
          <a:blip r:embed="rId6">
            <a:alphaModFix/>
          </a:blip>
          <a:srcRect/>
          <a:stretch/>
        </p:blipFill>
        <p:spPr>
          <a:xfrm>
            <a:off x="8421153" y="12725400"/>
            <a:ext cx="1651206" cy="457200"/>
          </a:xfrm>
          <a:prstGeom prst="rect">
            <a:avLst/>
          </a:prstGeom>
          <a:noFill/>
          <a:ln>
            <a:noFill/>
          </a:ln>
        </p:spPr>
      </p:pic>
      <p:pic>
        <p:nvPicPr>
          <p:cNvPr id="69" name="Google Shape;69;p5" descr=" "/>
          <p:cNvPicPr preferRelativeResize="0"/>
          <p:nvPr/>
        </p:nvPicPr>
        <p:blipFill rotWithShape="1">
          <a:blip r:embed="rId7">
            <a:alphaModFix/>
          </a:blip>
          <a:srcRect/>
          <a:stretch/>
        </p:blipFill>
        <p:spPr>
          <a:xfrm>
            <a:off x="12104613" y="12700000"/>
            <a:ext cx="1016127" cy="508000"/>
          </a:xfrm>
          <a:prstGeom prst="rect">
            <a:avLst/>
          </a:prstGeom>
          <a:noFill/>
          <a:ln>
            <a:noFill/>
          </a:ln>
        </p:spPr>
      </p:pic>
      <p:pic>
        <p:nvPicPr>
          <p:cNvPr id="70" name="Google Shape;70;p5" descr=" "/>
          <p:cNvPicPr preferRelativeResize="0"/>
          <p:nvPr/>
        </p:nvPicPr>
        <p:blipFill rotWithShape="1">
          <a:blip r:embed="rId8">
            <a:alphaModFix/>
          </a:blip>
          <a:srcRect/>
          <a:stretch/>
        </p:blipFill>
        <p:spPr>
          <a:xfrm>
            <a:off x="15152994" y="12725400"/>
            <a:ext cx="1498787" cy="457200"/>
          </a:xfrm>
          <a:prstGeom prst="rect">
            <a:avLst/>
          </a:prstGeom>
          <a:noFill/>
          <a:ln>
            <a:noFill/>
          </a:ln>
        </p:spPr>
      </p:pic>
      <p:pic>
        <p:nvPicPr>
          <p:cNvPr id="71" name="Google Shape;71;p5" descr=" "/>
          <p:cNvPicPr preferRelativeResize="0"/>
          <p:nvPr/>
        </p:nvPicPr>
        <p:blipFill rotWithShape="1">
          <a:blip r:embed="rId9">
            <a:alphaModFix/>
          </a:blip>
          <a:srcRect/>
          <a:stretch/>
        </p:blipFill>
        <p:spPr>
          <a:xfrm>
            <a:off x="22862858" y="12192000"/>
            <a:ext cx="1524191" cy="1524000"/>
          </a:xfrm>
          <a:prstGeom prst="rect">
            <a:avLst/>
          </a:prstGeom>
          <a:noFill/>
          <a:ln>
            <a:noFill/>
          </a:ln>
        </p:spPr>
      </p:pic>
      <p:sp>
        <p:nvSpPr>
          <p:cNvPr id="72" name="Google Shape;72;p5"/>
          <p:cNvSpPr/>
          <p:nvPr/>
        </p:nvSpPr>
        <p:spPr>
          <a:xfrm>
            <a:off x="23504288" y="12700000"/>
            <a:ext cx="376814"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Montserrat"/>
              <a:buNone/>
            </a:pPr>
            <a:r>
              <a:rPr lang="en-US" sz="3200" b="1" i="0" u="none" strike="noStrike" cap="none">
                <a:solidFill>
                  <a:srgbClr val="FFFFFF"/>
                </a:solidFill>
                <a:latin typeface="Montserrat"/>
                <a:ea typeface="Montserrat"/>
                <a:cs typeface="Montserrat"/>
                <a:sym typeface="Montserrat"/>
              </a:rPr>
              <a:t>3</a:t>
            </a:r>
            <a:endParaRPr sz="3200" b="0" i="0" u="none" strike="noStrike" cap="none">
              <a:solidFill>
                <a:schemeClr val="dk1"/>
              </a:solidFill>
              <a:latin typeface="Calibri"/>
              <a:ea typeface="Calibri"/>
              <a:cs typeface="Calibri"/>
              <a:sym typeface="Calibri"/>
            </a:endParaRPr>
          </a:p>
        </p:txBody>
      </p:sp>
      <p:sp>
        <p:nvSpPr>
          <p:cNvPr id="73" name="Google Shape;73;p5"/>
          <p:cNvSpPr/>
          <p:nvPr/>
        </p:nvSpPr>
        <p:spPr>
          <a:xfrm>
            <a:off x="1524191" y="1524000"/>
            <a:ext cx="21609634" cy="1286933"/>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6400"/>
              <a:buFont typeface="Inter"/>
              <a:buNone/>
            </a:pPr>
            <a:r>
              <a:rPr lang="en-US" sz="6400" b="1" i="0" u="none" strike="noStrike" cap="none">
                <a:solidFill>
                  <a:srgbClr val="1F5BFF"/>
                </a:solidFill>
                <a:latin typeface="Inter"/>
                <a:ea typeface="Inter"/>
                <a:cs typeface="Inter"/>
                <a:sym typeface="Inter"/>
              </a:rPr>
              <a:t>Обовʼязки  отримувача малого гранту:</a:t>
            </a:r>
            <a:endParaRPr sz="6400" b="0" i="0" u="none" strike="noStrike" cap="none">
              <a:solidFill>
                <a:schemeClr val="dk1"/>
              </a:solidFill>
              <a:latin typeface="Calibri"/>
              <a:ea typeface="Calibri"/>
              <a:cs typeface="Calibri"/>
              <a:sym typeface="Calibri"/>
            </a:endParaRPr>
          </a:p>
        </p:txBody>
      </p:sp>
      <p:pic>
        <p:nvPicPr>
          <p:cNvPr id="74" name="Google Shape;74;p5" descr=" "/>
          <p:cNvPicPr preferRelativeResize="0"/>
          <p:nvPr/>
        </p:nvPicPr>
        <p:blipFill rotWithShape="1">
          <a:blip r:embed="rId10">
            <a:alphaModFix/>
          </a:blip>
          <a:srcRect/>
          <a:stretch/>
        </p:blipFill>
        <p:spPr>
          <a:xfrm>
            <a:off x="1168546" y="3403600"/>
            <a:ext cx="18239480" cy="3251200"/>
          </a:xfrm>
          <a:prstGeom prst="rect">
            <a:avLst/>
          </a:prstGeom>
          <a:noFill/>
          <a:ln>
            <a:noFill/>
          </a:ln>
        </p:spPr>
      </p:pic>
      <p:sp>
        <p:nvSpPr>
          <p:cNvPr id="75" name="Google Shape;75;p5"/>
          <p:cNvSpPr/>
          <p:nvPr/>
        </p:nvSpPr>
        <p:spPr>
          <a:xfrm>
            <a:off x="2032254" y="4064000"/>
            <a:ext cx="16613676" cy="16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Готує та щокварталу до 10 числа місяця, що настає за звітним періодом, подає Фонду, відповідному уповноваженому органу звітність / аналітичну довідку про надання послуг у межах спільного проекту, зокрема за допомогою функціональних підсистем Єдиної інформаційної системи соціальної сфери (за технічної можливості), за формами, розробленими Фондом</a:t>
            </a:r>
            <a:endParaRPr sz="2400" b="0" i="0" u="none" strike="noStrike" cap="none">
              <a:solidFill>
                <a:schemeClr val="dk1"/>
              </a:solidFill>
              <a:latin typeface="Calibri"/>
              <a:ea typeface="Calibri"/>
              <a:cs typeface="Calibri"/>
              <a:sym typeface="Calibri"/>
            </a:endParaRPr>
          </a:p>
        </p:txBody>
      </p:sp>
      <p:pic>
        <p:nvPicPr>
          <p:cNvPr id="76" name="Google Shape;76;p5" descr=" "/>
          <p:cNvPicPr preferRelativeResize="0"/>
          <p:nvPr/>
        </p:nvPicPr>
        <p:blipFill rotWithShape="1">
          <a:blip r:embed="rId11">
            <a:alphaModFix/>
          </a:blip>
          <a:srcRect/>
          <a:stretch/>
        </p:blipFill>
        <p:spPr>
          <a:xfrm>
            <a:off x="1168546" y="6197600"/>
            <a:ext cx="7824178" cy="2489200"/>
          </a:xfrm>
          <a:prstGeom prst="rect">
            <a:avLst/>
          </a:prstGeom>
          <a:noFill/>
          <a:ln>
            <a:noFill/>
          </a:ln>
        </p:spPr>
      </p:pic>
      <p:sp>
        <p:nvSpPr>
          <p:cNvPr id="77" name="Google Shape;77;p5"/>
          <p:cNvSpPr/>
          <p:nvPr/>
        </p:nvSpPr>
        <p:spPr>
          <a:xfrm>
            <a:off x="2032254" y="6858000"/>
            <a:ext cx="6198375"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Забезпечує професійний розвиток фахівців і проведення супервізії для них</a:t>
            </a:r>
            <a:endParaRPr sz="2400" b="0" i="0" u="none" strike="noStrike" cap="none">
              <a:solidFill>
                <a:schemeClr val="dk1"/>
              </a:solidFill>
              <a:latin typeface="Calibri"/>
              <a:ea typeface="Calibri"/>
              <a:cs typeface="Calibri"/>
              <a:sym typeface="Calibri"/>
            </a:endParaRPr>
          </a:p>
        </p:txBody>
      </p:sp>
      <p:pic>
        <p:nvPicPr>
          <p:cNvPr id="78" name="Google Shape;78;p5" descr=" "/>
          <p:cNvPicPr preferRelativeResize="0"/>
          <p:nvPr/>
        </p:nvPicPr>
        <p:blipFill rotWithShape="1">
          <a:blip r:embed="rId12">
            <a:alphaModFix/>
          </a:blip>
          <a:srcRect/>
          <a:stretch/>
        </p:blipFill>
        <p:spPr>
          <a:xfrm>
            <a:off x="1168546" y="8229600"/>
            <a:ext cx="18239480" cy="2489200"/>
          </a:xfrm>
          <a:prstGeom prst="rect">
            <a:avLst/>
          </a:prstGeom>
          <a:noFill/>
          <a:ln>
            <a:noFill/>
          </a:ln>
        </p:spPr>
      </p:pic>
      <p:sp>
        <p:nvSpPr>
          <p:cNvPr id="79" name="Google Shape;79;p5"/>
          <p:cNvSpPr/>
          <p:nvPr/>
        </p:nvSpPr>
        <p:spPr>
          <a:xfrm>
            <a:off x="2032254" y="8890000"/>
            <a:ext cx="16613676"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Взаємодіє з іншими надавачами соціальних послуг, закладами охорони здоров'я, освіти, іншими закладами, підприємствами, установами, організаціями, фізичними особами - підприємцями з метою надання послуг</a:t>
            </a:r>
            <a:endParaRPr sz="2400" b="0" i="0" u="none" strike="noStrike" cap="none">
              <a:solidFill>
                <a:schemeClr val="dk1"/>
              </a:solidFill>
              <a:latin typeface="Calibri"/>
              <a:ea typeface="Calibri"/>
              <a:cs typeface="Calibri"/>
              <a:sym typeface="Calibri"/>
            </a:endParaRPr>
          </a:p>
        </p:txBody>
      </p:sp>
      <p:pic>
        <p:nvPicPr>
          <p:cNvPr id="80" name="Google Shape;80;p5" descr=" "/>
          <p:cNvPicPr preferRelativeResize="0"/>
          <p:nvPr/>
        </p:nvPicPr>
        <p:blipFill rotWithShape="1">
          <a:blip r:embed="rId13">
            <a:alphaModFix/>
          </a:blip>
          <a:srcRect/>
          <a:stretch/>
        </p:blipFill>
        <p:spPr>
          <a:xfrm>
            <a:off x="8535467" y="6197600"/>
            <a:ext cx="10618527" cy="2489200"/>
          </a:xfrm>
          <a:prstGeom prst="rect">
            <a:avLst/>
          </a:prstGeom>
          <a:noFill/>
          <a:ln>
            <a:noFill/>
          </a:ln>
        </p:spPr>
      </p:pic>
      <p:sp>
        <p:nvSpPr>
          <p:cNvPr id="81" name="Google Shape;81;p5"/>
          <p:cNvSpPr/>
          <p:nvPr/>
        </p:nvSpPr>
        <p:spPr>
          <a:xfrm>
            <a:off x="9399175" y="6858000"/>
            <a:ext cx="8992724"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Організовує переклад жестовою мовою для забезпечення надання послуг особам з порушеннями слуху</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86"/>
        <p:cNvGrpSpPr/>
        <p:nvPr/>
      </p:nvGrpSpPr>
      <p:grpSpPr>
        <a:xfrm>
          <a:off x="0" y="0"/>
          <a:ext cx="0" cy="0"/>
          <a:chOff x="0" y="0"/>
          <a:chExt cx="0" cy="0"/>
        </a:xfrm>
      </p:grpSpPr>
      <p:pic>
        <p:nvPicPr>
          <p:cNvPr id="87" name="Google Shape;87;p6" descr=" "/>
          <p:cNvPicPr preferRelativeResize="0"/>
          <p:nvPr/>
        </p:nvPicPr>
        <p:blipFill rotWithShape="1">
          <a:blip r:embed="rId3">
            <a:alphaModFix/>
          </a:blip>
          <a:srcRect/>
          <a:stretch/>
        </p:blipFill>
        <p:spPr>
          <a:xfrm>
            <a:off x="0" y="0"/>
            <a:ext cx="24387048" cy="3556000"/>
          </a:xfrm>
          <a:prstGeom prst="rect">
            <a:avLst/>
          </a:prstGeom>
          <a:noFill/>
          <a:ln>
            <a:noFill/>
          </a:ln>
        </p:spPr>
      </p:pic>
      <p:sp>
        <p:nvSpPr>
          <p:cNvPr id="88" name="Google Shape;88;p6"/>
          <p:cNvSpPr/>
          <p:nvPr/>
        </p:nvSpPr>
        <p:spPr>
          <a:xfrm>
            <a:off x="-19052381" y="10541000"/>
            <a:ext cx="48774096" cy="48768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1524200" y="4610675"/>
            <a:ext cx="18489000" cy="6435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ОТРИМУВАЧ МАЛОГО ГРАНТУ НАДАЄ ПОСЛУГИ, ВИЗНАЧЕНІ В ДОГОВОРІ:</a:t>
            </a:r>
            <a:endParaRPr sz="3200" b="0" i="0" u="none" strike="noStrike" cap="none">
              <a:solidFill>
                <a:schemeClr val="dk1"/>
              </a:solidFill>
              <a:latin typeface="Calibri"/>
              <a:ea typeface="Calibri"/>
              <a:cs typeface="Calibri"/>
              <a:sym typeface="Calibri"/>
            </a:endParaRPr>
          </a:p>
        </p:txBody>
      </p:sp>
      <p:sp>
        <p:nvSpPr>
          <p:cNvPr id="91" name="Google Shape;91;p6"/>
          <p:cNvSpPr/>
          <p:nvPr/>
        </p:nvSpPr>
        <p:spPr>
          <a:xfrm>
            <a:off x="1524191" y="1524000"/>
            <a:ext cx="21609634" cy="1286933"/>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6400"/>
              <a:buFont typeface="Inter"/>
              <a:buNone/>
            </a:pPr>
            <a:r>
              <a:rPr lang="en-US" sz="6400" b="1" i="0" u="none" strike="noStrike" cap="none">
                <a:solidFill>
                  <a:srgbClr val="FFFFFF"/>
                </a:solidFill>
                <a:latin typeface="Inter"/>
                <a:ea typeface="Inter"/>
                <a:cs typeface="Inter"/>
                <a:sym typeface="Inter"/>
              </a:rPr>
              <a:t>Обовʼязки  отримувача малого гранту:</a:t>
            </a:r>
            <a:endParaRPr sz="6400" b="0" i="0" u="none" strike="noStrike" cap="none">
              <a:solidFill>
                <a:schemeClr val="dk1"/>
              </a:solidFill>
              <a:latin typeface="Calibri"/>
              <a:ea typeface="Calibri"/>
              <a:cs typeface="Calibri"/>
              <a:sym typeface="Calibri"/>
            </a:endParaRPr>
          </a:p>
        </p:txBody>
      </p:sp>
      <p:pic>
        <p:nvPicPr>
          <p:cNvPr id="92" name="Google Shape;92;p6" descr=" "/>
          <p:cNvPicPr preferRelativeResize="0"/>
          <p:nvPr/>
        </p:nvPicPr>
        <p:blipFill rotWithShape="1">
          <a:blip r:embed="rId4">
            <a:alphaModFix/>
          </a:blip>
          <a:srcRect/>
          <a:stretch/>
        </p:blipFill>
        <p:spPr>
          <a:xfrm>
            <a:off x="0" y="12179300"/>
            <a:ext cx="24387048" cy="1536700"/>
          </a:xfrm>
          <a:prstGeom prst="rect">
            <a:avLst/>
          </a:prstGeom>
          <a:noFill/>
          <a:ln>
            <a:noFill/>
          </a:ln>
        </p:spPr>
      </p:pic>
      <p:sp>
        <p:nvSpPr>
          <p:cNvPr id="93" name="Google Shape;93;p6"/>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6" descr=" "/>
          <p:cNvPicPr preferRelativeResize="0"/>
          <p:nvPr/>
        </p:nvPicPr>
        <p:blipFill rotWithShape="1">
          <a:blip r:embed="rId5">
            <a:alphaModFix/>
          </a:blip>
          <a:srcRect/>
          <a:stretch/>
        </p:blipFill>
        <p:spPr>
          <a:xfrm>
            <a:off x="1524191" y="12700000"/>
            <a:ext cx="1714714" cy="508000"/>
          </a:xfrm>
          <a:prstGeom prst="rect">
            <a:avLst/>
          </a:prstGeom>
          <a:noFill/>
          <a:ln>
            <a:noFill/>
          </a:ln>
        </p:spPr>
      </p:pic>
      <p:pic>
        <p:nvPicPr>
          <p:cNvPr id="95" name="Google Shape;95;p6" descr=" "/>
          <p:cNvPicPr preferRelativeResize="0"/>
          <p:nvPr/>
        </p:nvPicPr>
        <p:blipFill rotWithShape="1">
          <a:blip r:embed="rId6">
            <a:alphaModFix/>
          </a:blip>
          <a:srcRect/>
          <a:stretch/>
        </p:blipFill>
        <p:spPr>
          <a:xfrm>
            <a:off x="5271159" y="12700000"/>
            <a:ext cx="1117740" cy="508000"/>
          </a:xfrm>
          <a:prstGeom prst="rect">
            <a:avLst/>
          </a:prstGeom>
          <a:noFill/>
          <a:ln>
            <a:noFill/>
          </a:ln>
        </p:spPr>
      </p:pic>
      <p:pic>
        <p:nvPicPr>
          <p:cNvPr id="96" name="Google Shape;96;p6" descr=" "/>
          <p:cNvPicPr preferRelativeResize="0"/>
          <p:nvPr/>
        </p:nvPicPr>
        <p:blipFill rotWithShape="1">
          <a:blip r:embed="rId7">
            <a:alphaModFix/>
          </a:blip>
          <a:srcRect/>
          <a:stretch/>
        </p:blipFill>
        <p:spPr>
          <a:xfrm>
            <a:off x="8421153" y="12725400"/>
            <a:ext cx="1651206" cy="457200"/>
          </a:xfrm>
          <a:prstGeom prst="rect">
            <a:avLst/>
          </a:prstGeom>
          <a:noFill/>
          <a:ln>
            <a:noFill/>
          </a:ln>
        </p:spPr>
      </p:pic>
      <p:pic>
        <p:nvPicPr>
          <p:cNvPr id="97" name="Google Shape;97;p6" descr=" "/>
          <p:cNvPicPr preferRelativeResize="0"/>
          <p:nvPr/>
        </p:nvPicPr>
        <p:blipFill rotWithShape="1">
          <a:blip r:embed="rId8">
            <a:alphaModFix/>
          </a:blip>
          <a:srcRect/>
          <a:stretch/>
        </p:blipFill>
        <p:spPr>
          <a:xfrm>
            <a:off x="12104613" y="12700000"/>
            <a:ext cx="1016127" cy="508000"/>
          </a:xfrm>
          <a:prstGeom prst="rect">
            <a:avLst/>
          </a:prstGeom>
          <a:noFill/>
          <a:ln>
            <a:noFill/>
          </a:ln>
        </p:spPr>
      </p:pic>
      <p:pic>
        <p:nvPicPr>
          <p:cNvPr id="98" name="Google Shape;98;p6" descr=" "/>
          <p:cNvPicPr preferRelativeResize="0"/>
          <p:nvPr/>
        </p:nvPicPr>
        <p:blipFill rotWithShape="1">
          <a:blip r:embed="rId9">
            <a:alphaModFix/>
          </a:blip>
          <a:srcRect/>
          <a:stretch/>
        </p:blipFill>
        <p:spPr>
          <a:xfrm>
            <a:off x="15152994" y="12725400"/>
            <a:ext cx="1498787" cy="457200"/>
          </a:xfrm>
          <a:prstGeom prst="rect">
            <a:avLst/>
          </a:prstGeom>
          <a:noFill/>
          <a:ln>
            <a:noFill/>
          </a:ln>
        </p:spPr>
      </p:pic>
      <p:pic>
        <p:nvPicPr>
          <p:cNvPr id="99" name="Google Shape;99;p6" descr=" "/>
          <p:cNvPicPr preferRelativeResize="0"/>
          <p:nvPr/>
        </p:nvPicPr>
        <p:blipFill rotWithShape="1">
          <a:blip r:embed="rId10">
            <a:alphaModFix/>
          </a:blip>
          <a:srcRect/>
          <a:stretch/>
        </p:blipFill>
        <p:spPr>
          <a:xfrm>
            <a:off x="22862858" y="12192000"/>
            <a:ext cx="1524191" cy="1524000"/>
          </a:xfrm>
          <a:prstGeom prst="rect">
            <a:avLst/>
          </a:prstGeom>
          <a:noFill/>
          <a:ln>
            <a:noFill/>
          </a:ln>
        </p:spPr>
      </p:pic>
      <p:sp>
        <p:nvSpPr>
          <p:cNvPr id="100" name="Google Shape;100;p6"/>
          <p:cNvSpPr/>
          <p:nvPr/>
        </p:nvSpPr>
        <p:spPr>
          <a:xfrm>
            <a:off x="23485235" y="12700000"/>
            <a:ext cx="414919"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4</a:t>
            </a:r>
            <a:endParaRPr sz="3200" b="0" i="0" u="none" strike="noStrike" cap="none">
              <a:solidFill>
                <a:schemeClr val="dk1"/>
              </a:solidFill>
              <a:latin typeface="Calibri"/>
              <a:ea typeface="Calibri"/>
              <a:cs typeface="Calibri"/>
              <a:sym typeface="Calibri"/>
            </a:endParaRPr>
          </a:p>
        </p:txBody>
      </p:sp>
      <p:pic>
        <p:nvPicPr>
          <p:cNvPr id="101" name="Google Shape;101;p6" descr=" "/>
          <p:cNvPicPr preferRelativeResize="0"/>
          <p:nvPr/>
        </p:nvPicPr>
        <p:blipFill rotWithShape="1">
          <a:blip r:embed="rId11">
            <a:alphaModFix/>
          </a:blip>
          <a:srcRect/>
          <a:stretch/>
        </p:blipFill>
        <p:spPr>
          <a:xfrm>
            <a:off x="1473384" y="5549900"/>
            <a:ext cx="21440280" cy="1625600"/>
          </a:xfrm>
          <a:prstGeom prst="rect">
            <a:avLst/>
          </a:prstGeom>
          <a:noFill/>
          <a:ln>
            <a:noFill/>
          </a:ln>
        </p:spPr>
      </p:pic>
      <p:sp>
        <p:nvSpPr>
          <p:cNvPr id="102" name="Google Shape;102;p6"/>
          <p:cNvSpPr/>
          <p:nvPr/>
        </p:nvSpPr>
        <p:spPr>
          <a:xfrm>
            <a:off x="2032254" y="5842000"/>
            <a:ext cx="20458024"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Medium"/>
              <a:buNone/>
            </a:pPr>
            <a:r>
              <a:rPr lang="en-US" sz="3200" b="0" i="0" u="none" strike="noStrike" cap="none">
                <a:solidFill>
                  <a:srgbClr val="222222"/>
                </a:solidFill>
                <a:latin typeface="Inter Medium"/>
                <a:ea typeface="Inter Medium"/>
                <a:cs typeface="Inter Medium"/>
                <a:sym typeface="Inter Medium"/>
              </a:rPr>
              <a:t>Відповідно до державних стандартів соціальних послуг, використовуючи первинну документації для ведення випадку, затверджену Наказом Мінсоцполітики № 1005 від 13.07.2028 р.</a:t>
            </a:r>
            <a:endParaRPr sz="3200" b="0" i="0" u="none" strike="noStrike" cap="none">
              <a:solidFill>
                <a:schemeClr val="dk1"/>
              </a:solidFill>
              <a:latin typeface="Calibri"/>
              <a:ea typeface="Calibri"/>
              <a:cs typeface="Calibri"/>
              <a:sym typeface="Calibri"/>
            </a:endParaRPr>
          </a:p>
        </p:txBody>
      </p:sp>
      <p:pic>
        <p:nvPicPr>
          <p:cNvPr id="103" name="Google Shape;103;p6" descr=" "/>
          <p:cNvPicPr preferRelativeResize="0"/>
          <p:nvPr/>
        </p:nvPicPr>
        <p:blipFill rotWithShape="1">
          <a:blip r:embed="rId12">
            <a:alphaModFix/>
          </a:blip>
          <a:srcRect/>
          <a:stretch/>
        </p:blipFill>
        <p:spPr>
          <a:xfrm>
            <a:off x="1473384" y="7327900"/>
            <a:ext cx="21440280" cy="4165600"/>
          </a:xfrm>
          <a:prstGeom prst="rect">
            <a:avLst/>
          </a:prstGeom>
          <a:noFill/>
          <a:ln>
            <a:noFill/>
          </a:ln>
        </p:spPr>
      </p:pic>
      <p:sp>
        <p:nvSpPr>
          <p:cNvPr id="104" name="Google Shape;104;p6"/>
          <p:cNvSpPr/>
          <p:nvPr/>
        </p:nvSpPr>
        <p:spPr>
          <a:xfrm>
            <a:off x="2032254" y="7620000"/>
            <a:ext cx="20458024" cy="369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Medium"/>
              <a:buNone/>
            </a:pPr>
            <a:r>
              <a:rPr lang="en-US" sz="3200" b="0" i="0" u="none" strike="noStrike" cap="none">
                <a:solidFill>
                  <a:srgbClr val="222222"/>
                </a:solidFill>
                <a:latin typeface="Inter Medium"/>
                <a:ea typeface="Inter Medium"/>
                <a:cs typeface="Inter Medium"/>
                <a:sym typeface="Inter Medium"/>
              </a:rPr>
              <a:t>У разі надання послуг, щодо яких не затверджено державних стандартів соціальних послуг, отримувач малого гранту надає послуги з урахуванням методичних рекомендацій/специфікацій, затверджених Мінсоцполітики, та відповідно до Порядку реалізації експериментального проекту із запровадження комплексної соціальної послуги з формування життєстійкості, затвердженого </a:t>
            </a:r>
            <a:r>
              <a:rPr lang="en-US" sz="3200" b="0" i="0" u="sng" strike="noStrike" cap="none">
                <a:solidFill>
                  <a:srgbClr val="1F5BFF"/>
                </a:solidFill>
                <a:latin typeface="Inter Medium"/>
                <a:ea typeface="Inter Medium"/>
                <a:cs typeface="Inter Medium"/>
                <a:sym typeface="Inter Medium"/>
                <a:hlinkClick r:id="rId13">
                  <a:extLst>
                    <a:ext uri="{A12FA001-AC4F-418D-AE19-62706E023703}">
                      <ahyp:hlinkClr xmlns:ahyp="http://schemas.microsoft.com/office/drawing/2018/hyperlinkcolor" val="tx"/>
                    </a:ext>
                  </a:extLst>
                </a:hlinkClick>
              </a:rPr>
              <a:t>постановою Кабінету Міністрів України від 3 жовтня 2023 р. N 1049 “Про реалізацію експериментального проекту із запровадження комплексної соціальної послуги з формування життєстійкості”</a:t>
            </a:r>
            <a:endParaRPr sz="3200" b="0" i="0" u="none" strike="noStrike" cap="none">
              <a:solidFill>
                <a:srgbClr val="1F5B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109"/>
        <p:cNvGrpSpPr/>
        <p:nvPr/>
      </p:nvGrpSpPr>
      <p:grpSpPr>
        <a:xfrm>
          <a:off x="0" y="0"/>
          <a:ext cx="0" cy="0"/>
          <a:chOff x="0" y="0"/>
          <a:chExt cx="0" cy="0"/>
        </a:xfrm>
      </p:grpSpPr>
      <p:sp>
        <p:nvSpPr>
          <p:cNvPr id="110" name="Google Shape;110;p7"/>
          <p:cNvSpPr/>
          <p:nvPr/>
        </p:nvSpPr>
        <p:spPr>
          <a:xfrm>
            <a:off x="19179397" y="-9144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7112889" y="10160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1524191" y="3048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pic>
        <p:nvPicPr>
          <p:cNvPr id="114" name="Google Shape;114;p7" descr=" "/>
          <p:cNvPicPr preferRelativeResize="0"/>
          <p:nvPr/>
        </p:nvPicPr>
        <p:blipFill rotWithShape="1">
          <a:blip r:embed="rId3">
            <a:alphaModFix/>
          </a:blip>
          <a:srcRect/>
          <a:stretch/>
        </p:blipFill>
        <p:spPr>
          <a:xfrm>
            <a:off x="0" y="12179300"/>
            <a:ext cx="24387048" cy="1536700"/>
          </a:xfrm>
          <a:prstGeom prst="rect">
            <a:avLst/>
          </a:prstGeom>
          <a:noFill/>
          <a:ln>
            <a:noFill/>
          </a:ln>
        </p:spPr>
      </p:pic>
      <p:sp>
        <p:nvSpPr>
          <p:cNvPr id="115" name="Google Shape;115;p7"/>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116;p7" descr=" "/>
          <p:cNvPicPr preferRelativeResize="0"/>
          <p:nvPr/>
        </p:nvPicPr>
        <p:blipFill rotWithShape="1">
          <a:blip r:embed="rId4">
            <a:alphaModFix/>
          </a:blip>
          <a:srcRect/>
          <a:stretch/>
        </p:blipFill>
        <p:spPr>
          <a:xfrm>
            <a:off x="1524191" y="12700000"/>
            <a:ext cx="1714714" cy="508000"/>
          </a:xfrm>
          <a:prstGeom prst="rect">
            <a:avLst/>
          </a:prstGeom>
          <a:noFill/>
          <a:ln>
            <a:noFill/>
          </a:ln>
        </p:spPr>
      </p:pic>
      <p:pic>
        <p:nvPicPr>
          <p:cNvPr id="117" name="Google Shape;117;p7" descr=" "/>
          <p:cNvPicPr preferRelativeResize="0"/>
          <p:nvPr/>
        </p:nvPicPr>
        <p:blipFill rotWithShape="1">
          <a:blip r:embed="rId5">
            <a:alphaModFix/>
          </a:blip>
          <a:srcRect/>
          <a:stretch/>
        </p:blipFill>
        <p:spPr>
          <a:xfrm>
            <a:off x="5271159" y="12700000"/>
            <a:ext cx="1117740" cy="508000"/>
          </a:xfrm>
          <a:prstGeom prst="rect">
            <a:avLst/>
          </a:prstGeom>
          <a:noFill/>
          <a:ln>
            <a:noFill/>
          </a:ln>
        </p:spPr>
      </p:pic>
      <p:pic>
        <p:nvPicPr>
          <p:cNvPr id="118" name="Google Shape;118;p7" descr=" "/>
          <p:cNvPicPr preferRelativeResize="0"/>
          <p:nvPr/>
        </p:nvPicPr>
        <p:blipFill rotWithShape="1">
          <a:blip r:embed="rId6">
            <a:alphaModFix/>
          </a:blip>
          <a:srcRect/>
          <a:stretch/>
        </p:blipFill>
        <p:spPr>
          <a:xfrm>
            <a:off x="8421153" y="12725400"/>
            <a:ext cx="1651206" cy="457200"/>
          </a:xfrm>
          <a:prstGeom prst="rect">
            <a:avLst/>
          </a:prstGeom>
          <a:noFill/>
          <a:ln>
            <a:noFill/>
          </a:ln>
        </p:spPr>
      </p:pic>
      <p:pic>
        <p:nvPicPr>
          <p:cNvPr id="119" name="Google Shape;119;p7" descr=" "/>
          <p:cNvPicPr preferRelativeResize="0"/>
          <p:nvPr/>
        </p:nvPicPr>
        <p:blipFill rotWithShape="1">
          <a:blip r:embed="rId7">
            <a:alphaModFix/>
          </a:blip>
          <a:srcRect/>
          <a:stretch/>
        </p:blipFill>
        <p:spPr>
          <a:xfrm>
            <a:off x="12104613" y="12700000"/>
            <a:ext cx="1016127" cy="508000"/>
          </a:xfrm>
          <a:prstGeom prst="rect">
            <a:avLst/>
          </a:prstGeom>
          <a:noFill/>
          <a:ln>
            <a:noFill/>
          </a:ln>
        </p:spPr>
      </p:pic>
      <p:pic>
        <p:nvPicPr>
          <p:cNvPr id="120" name="Google Shape;120;p7" descr=" "/>
          <p:cNvPicPr preferRelativeResize="0"/>
          <p:nvPr/>
        </p:nvPicPr>
        <p:blipFill rotWithShape="1">
          <a:blip r:embed="rId8">
            <a:alphaModFix/>
          </a:blip>
          <a:srcRect/>
          <a:stretch/>
        </p:blipFill>
        <p:spPr>
          <a:xfrm>
            <a:off x="15152994" y="12725400"/>
            <a:ext cx="1498787" cy="457200"/>
          </a:xfrm>
          <a:prstGeom prst="rect">
            <a:avLst/>
          </a:prstGeom>
          <a:noFill/>
          <a:ln>
            <a:noFill/>
          </a:ln>
        </p:spPr>
      </p:pic>
      <p:pic>
        <p:nvPicPr>
          <p:cNvPr id="121" name="Google Shape;121;p7" descr=" "/>
          <p:cNvPicPr preferRelativeResize="0"/>
          <p:nvPr/>
        </p:nvPicPr>
        <p:blipFill rotWithShape="1">
          <a:blip r:embed="rId9">
            <a:alphaModFix/>
          </a:blip>
          <a:srcRect/>
          <a:stretch/>
        </p:blipFill>
        <p:spPr>
          <a:xfrm>
            <a:off x="22862858" y="12192000"/>
            <a:ext cx="1524191" cy="1524000"/>
          </a:xfrm>
          <a:prstGeom prst="rect">
            <a:avLst/>
          </a:prstGeom>
          <a:noFill/>
          <a:ln>
            <a:noFill/>
          </a:ln>
        </p:spPr>
      </p:pic>
      <p:sp>
        <p:nvSpPr>
          <p:cNvPr id="122" name="Google Shape;122;p7"/>
          <p:cNvSpPr/>
          <p:nvPr/>
        </p:nvSpPr>
        <p:spPr>
          <a:xfrm>
            <a:off x="23491586" y="12700000"/>
            <a:ext cx="402217"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5</a:t>
            </a:r>
            <a:endParaRPr sz="3200" b="0" i="0" u="none" strike="noStrike" cap="none">
              <a:solidFill>
                <a:schemeClr val="dk1"/>
              </a:solidFill>
              <a:latin typeface="Calibri"/>
              <a:ea typeface="Calibri"/>
              <a:cs typeface="Calibri"/>
              <a:sym typeface="Calibri"/>
            </a:endParaRPr>
          </a:p>
        </p:txBody>
      </p:sp>
      <p:sp>
        <p:nvSpPr>
          <p:cNvPr id="123" name="Google Shape;123;p7"/>
          <p:cNvSpPr/>
          <p:nvPr/>
        </p:nvSpPr>
        <p:spPr>
          <a:xfrm>
            <a:off x="1524191" y="1524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З ФОРМУВАННЯ ЖИТТЄСТІЙКОСТІ</a:t>
            </a:r>
            <a:endParaRPr sz="3200" b="0" i="0" u="none" strike="noStrike" cap="none">
              <a:solidFill>
                <a:schemeClr val="dk1"/>
              </a:solidFill>
              <a:latin typeface="Calibri"/>
              <a:ea typeface="Calibri"/>
              <a:cs typeface="Calibri"/>
              <a:sym typeface="Calibri"/>
            </a:endParaRPr>
          </a:p>
        </p:txBody>
      </p:sp>
      <p:pic>
        <p:nvPicPr>
          <p:cNvPr id="124" name="Google Shape;124;p7" descr=" "/>
          <p:cNvPicPr preferRelativeResize="0"/>
          <p:nvPr/>
        </p:nvPicPr>
        <p:blipFill rotWithShape="1">
          <a:blip r:embed="rId10">
            <a:alphaModFix/>
          </a:blip>
          <a:srcRect/>
          <a:stretch/>
        </p:blipFill>
        <p:spPr>
          <a:xfrm>
            <a:off x="1473384" y="4533900"/>
            <a:ext cx="14962470" cy="2641600"/>
          </a:xfrm>
          <a:prstGeom prst="rect">
            <a:avLst/>
          </a:prstGeom>
          <a:noFill/>
          <a:ln>
            <a:noFill/>
          </a:ln>
        </p:spPr>
      </p:pic>
      <p:sp>
        <p:nvSpPr>
          <p:cNvPr id="125" name="Google Shape;125;p7"/>
          <p:cNvSpPr/>
          <p:nvPr/>
        </p:nvSpPr>
        <p:spPr>
          <a:xfrm>
            <a:off x="2032254" y="5080000"/>
            <a:ext cx="13946343" cy="16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Форма конкурсної пропозиції та вимоги до її оформлення розміщено на сайті Фонду в розділі «Реалізація пілотних проектів щодо закупівлі соцпослуг» за адресою: </a:t>
            </a:r>
            <a:r>
              <a:rPr lang="en-US" sz="2400" b="0" i="0" u="sng" strike="noStrike" cap="none">
                <a:solidFill>
                  <a:srgbClr val="1F5BFF"/>
                </a:solidFill>
                <a:latin typeface="Inter Medium"/>
                <a:ea typeface="Inter Medium"/>
                <a:cs typeface="Inter Medium"/>
                <a:sym typeface="Inter Medium"/>
                <a:hlinkClick r:id="rId11">
                  <a:extLst>
                    <a:ext uri="{A12FA001-AC4F-418D-AE19-62706E023703}">
                      <ahyp:hlinkClr xmlns:ahyp="http://schemas.microsoft.com/office/drawing/2018/hyperlinkcolor" val="tx"/>
                    </a:ext>
                  </a:extLst>
                </a:hlinkClick>
              </a:rPr>
              <a:t>https://www.ispf.gov.ua/diyalnist/realizaciya-pilotnih-proektiv-shchodo-zakupivli-socposlug/socialna-posluga-z-formuvannya-zhittyestijkosti</a:t>
            </a:r>
            <a:endParaRPr sz="2400" b="0" i="0" u="none" strike="noStrike" cap="none">
              <a:solidFill>
                <a:srgbClr val="1F5BFF"/>
              </a:solidFill>
              <a:latin typeface="Calibri"/>
              <a:ea typeface="Calibri"/>
              <a:cs typeface="Calibri"/>
              <a:sym typeface="Calibri"/>
            </a:endParaRPr>
          </a:p>
        </p:txBody>
      </p:sp>
      <p:pic>
        <p:nvPicPr>
          <p:cNvPr id="126" name="Google Shape;126;p7" descr=" "/>
          <p:cNvPicPr preferRelativeResize="0"/>
          <p:nvPr/>
        </p:nvPicPr>
        <p:blipFill rotWithShape="1">
          <a:blip r:embed="rId12">
            <a:alphaModFix/>
          </a:blip>
          <a:srcRect/>
          <a:stretch/>
        </p:blipFill>
        <p:spPr>
          <a:xfrm>
            <a:off x="1473384" y="8978900"/>
            <a:ext cx="14962470" cy="1879600"/>
          </a:xfrm>
          <a:prstGeom prst="rect">
            <a:avLst/>
          </a:prstGeom>
          <a:noFill/>
          <a:ln>
            <a:noFill/>
          </a:ln>
        </p:spPr>
      </p:pic>
      <p:sp>
        <p:nvSpPr>
          <p:cNvPr id="127" name="Google Shape;127;p7"/>
          <p:cNvSpPr/>
          <p:nvPr/>
        </p:nvSpPr>
        <p:spPr>
          <a:xfrm>
            <a:off x="2032254" y="9525000"/>
            <a:ext cx="13946343"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Підтверджуючі документи щодо наявності та облаштування приміщення та прилеглої території, відповідно до вимог постанови КМУ № 1049</a:t>
            </a:r>
            <a:endParaRPr sz="2400" b="0" i="0" u="none" strike="noStrike" cap="none">
              <a:solidFill>
                <a:schemeClr val="dk1"/>
              </a:solidFill>
              <a:latin typeface="Calibri"/>
              <a:ea typeface="Calibri"/>
              <a:cs typeface="Calibri"/>
              <a:sym typeface="Calibri"/>
            </a:endParaRPr>
          </a:p>
        </p:txBody>
      </p:sp>
      <p:pic>
        <p:nvPicPr>
          <p:cNvPr id="128" name="Google Shape;128;p7" descr=" "/>
          <p:cNvPicPr preferRelativeResize="0"/>
          <p:nvPr/>
        </p:nvPicPr>
        <p:blipFill rotWithShape="1">
          <a:blip r:embed="rId13">
            <a:alphaModFix/>
          </a:blip>
          <a:srcRect/>
          <a:stretch/>
        </p:blipFill>
        <p:spPr>
          <a:xfrm>
            <a:off x="1473384" y="7327900"/>
            <a:ext cx="2006851" cy="1498600"/>
          </a:xfrm>
          <a:prstGeom prst="rect">
            <a:avLst/>
          </a:prstGeom>
          <a:noFill/>
          <a:ln>
            <a:noFill/>
          </a:ln>
        </p:spPr>
      </p:pic>
      <p:sp>
        <p:nvSpPr>
          <p:cNvPr id="129" name="Google Shape;129;p7"/>
          <p:cNvSpPr/>
          <p:nvPr/>
        </p:nvSpPr>
        <p:spPr>
          <a:xfrm>
            <a:off x="2032254" y="7874000"/>
            <a:ext cx="990724"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Заява</a:t>
            </a:r>
            <a:endParaRPr sz="2400" b="0" i="0" u="none" strike="noStrike" cap="none">
              <a:solidFill>
                <a:schemeClr val="dk1"/>
              </a:solidFill>
              <a:latin typeface="Calibri"/>
              <a:ea typeface="Calibri"/>
              <a:cs typeface="Calibri"/>
              <a:sym typeface="Calibri"/>
            </a:endParaRPr>
          </a:p>
        </p:txBody>
      </p:sp>
      <p:pic>
        <p:nvPicPr>
          <p:cNvPr id="130" name="Google Shape;130;p7" descr=" "/>
          <p:cNvPicPr preferRelativeResize="0"/>
          <p:nvPr/>
        </p:nvPicPr>
        <p:blipFill rotWithShape="1">
          <a:blip r:embed="rId14">
            <a:alphaModFix/>
          </a:blip>
          <a:srcRect/>
          <a:stretch/>
        </p:blipFill>
        <p:spPr>
          <a:xfrm>
            <a:off x="3632654" y="7327900"/>
            <a:ext cx="2387898" cy="1498600"/>
          </a:xfrm>
          <a:prstGeom prst="rect">
            <a:avLst/>
          </a:prstGeom>
          <a:noFill/>
          <a:ln>
            <a:noFill/>
          </a:ln>
        </p:spPr>
      </p:pic>
      <p:sp>
        <p:nvSpPr>
          <p:cNvPr id="131" name="Google Shape;131;p7"/>
          <p:cNvSpPr/>
          <p:nvPr/>
        </p:nvSpPr>
        <p:spPr>
          <a:xfrm>
            <a:off x="4191524" y="7874000"/>
            <a:ext cx="1371771"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Бюджет</a:t>
            </a:r>
            <a:endParaRPr sz="2400" b="0" i="0" u="none" strike="noStrike" cap="none">
              <a:solidFill>
                <a:schemeClr val="dk1"/>
              </a:solidFill>
              <a:latin typeface="Calibri"/>
              <a:ea typeface="Calibri"/>
              <a:cs typeface="Calibri"/>
              <a:sym typeface="Calibri"/>
            </a:endParaRPr>
          </a:p>
        </p:txBody>
      </p:sp>
      <p:pic>
        <p:nvPicPr>
          <p:cNvPr id="132" name="Google Shape;132;p7" descr=" "/>
          <p:cNvPicPr preferRelativeResize="0"/>
          <p:nvPr/>
        </p:nvPicPr>
        <p:blipFill rotWithShape="1">
          <a:blip r:embed="rId15">
            <a:alphaModFix/>
          </a:blip>
          <a:srcRect/>
          <a:stretch/>
        </p:blipFill>
        <p:spPr>
          <a:xfrm>
            <a:off x="6172972" y="7327900"/>
            <a:ext cx="4547168" cy="1498600"/>
          </a:xfrm>
          <a:prstGeom prst="rect">
            <a:avLst/>
          </a:prstGeom>
          <a:noFill/>
          <a:ln>
            <a:noFill/>
          </a:ln>
        </p:spPr>
      </p:pic>
      <p:sp>
        <p:nvSpPr>
          <p:cNvPr id="133" name="Google Shape;133;p7"/>
          <p:cNvSpPr/>
          <p:nvPr/>
        </p:nvSpPr>
        <p:spPr>
          <a:xfrm>
            <a:off x="6731841" y="7874000"/>
            <a:ext cx="3531041"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Рекомендаційні листи</a:t>
            </a:r>
            <a:endParaRPr sz="2400" b="0" i="0" u="none" strike="noStrike" cap="none">
              <a:solidFill>
                <a:schemeClr val="dk1"/>
              </a:solidFill>
              <a:latin typeface="Calibri"/>
              <a:ea typeface="Calibri"/>
              <a:cs typeface="Calibri"/>
              <a:sym typeface="Calibri"/>
            </a:endParaRPr>
          </a:p>
        </p:txBody>
      </p:sp>
      <p:pic>
        <p:nvPicPr>
          <p:cNvPr id="134" name="Google Shape;134;p7" descr=" "/>
          <p:cNvPicPr preferRelativeResize="0"/>
          <p:nvPr/>
        </p:nvPicPr>
        <p:blipFill rotWithShape="1">
          <a:blip r:embed="rId16">
            <a:alphaModFix/>
          </a:blip>
          <a:srcRect/>
          <a:stretch/>
        </p:blipFill>
        <p:spPr>
          <a:xfrm>
            <a:off x="10872559" y="7327900"/>
            <a:ext cx="5563295" cy="1498600"/>
          </a:xfrm>
          <a:prstGeom prst="rect">
            <a:avLst/>
          </a:prstGeom>
          <a:noFill/>
          <a:ln>
            <a:noFill/>
          </a:ln>
        </p:spPr>
      </p:pic>
      <p:sp>
        <p:nvSpPr>
          <p:cNvPr id="135" name="Google Shape;135;p7"/>
          <p:cNvSpPr/>
          <p:nvPr/>
        </p:nvSpPr>
        <p:spPr>
          <a:xfrm>
            <a:off x="11431429" y="7874000"/>
            <a:ext cx="4547168"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Резюме залучених експертів</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140"/>
        <p:cNvGrpSpPr/>
        <p:nvPr/>
      </p:nvGrpSpPr>
      <p:grpSpPr>
        <a:xfrm>
          <a:off x="0" y="0"/>
          <a:ext cx="0" cy="0"/>
          <a:chOff x="0" y="0"/>
          <a:chExt cx="0" cy="0"/>
        </a:xfrm>
      </p:grpSpPr>
      <p:sp>
        <p:nvSpPr>
          <p:cNvPr id="141" name="Google Shape;141;p8"/>
          <p:cNvSpPr/>
          <p:nvPr/>
        </p:nvSpPr>
        <p:spPr>
          <a:xfrm>
            <a:off x="-19052381" y="10541000"/>
            <a:ext cx="48774096" cy="48768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8"/>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p:nvPr/>
        </p:nvSpPr>
        <p:spPr>
          <a:xfrm>
            <a:off x="1524191" y="3683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sp>
        <p:nvSpPr>
          <p:cNvPr id="144" name="Google Shape;144;p8"/>
          <p:cNvSpPr/>
          <p:nvPr/>
        </p:nvSpPr>
        <p:spPr>
          <a:xfrm>
            <a:off x="1524191" y="2159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3200"/>
              <a:buFont typeface="Inter"/>
              <a:buNone/>
            </a:pPr>
            <a:r>
              <a:rPr lang="en-US" sz="3200" b="0" i="0" u="sng" strike="noStrike" cap="none">
                <a:solidFill>
                  <a:srgbClr val="222222"/>
                </a:solidFill>
                <a:latin typeface="Inter"/>
                <a:ea typeface="Inter"/>
                <a:cs typeface="Inter"/>
                <a:sym typeface="Inter"/>
                <a:hlinkClick r:id="rId3">
                  <a:extLst>
                    <a:ext uri="{A12FA001-AC4F-418D-AE19-62706E023703}">
                      <ahyp:hlinkClr xmlns:ahyp="http://schemas.microsoft.com/office/drawing/2018/hyperlinkcolor" val="tx"/>
                    </a:ext>
                  </a:extLst>
                </a:hlinkClick>
              </a:rPr>
              <a:t>https://zakon.rada.gov.ua/laws/show/z0898-23#Text</a:t>
            </a:r>
            <a:endParaRPr sz="3200" b="0" i="0" u="none" strike="noStrike" cap="none">
              <a:solidFill>
                <a:srgbClr val="222222"/>
              </a:solidFill>
              <a:latin typeface="Calibri"/>
              <a:ea typeface="Calibri"/>
              <a:cs typeface="Calibri"/>
              <a:sym typeface="Calibri"/>
            </a:endParaRPr>
          </a:p>
        </p:txBody>
      </p:sp>
      <p:pic>
        <p:nvPicPr>
          <p:cNvPr id="145" name="Google Shape;145;p8" descr=" "/>
          <p:cNvPicPr preferRelativeResize="0"/>
          <p:nvPr/>
        </p:nvPicPr>
        <p:blipFill rotWithShape="1">
          <a:blip r:embed="rId4">
            <a:alphaModFix/>
          </a:blip>
          <a:srcRect/>
          <a:stretch/>
        </p:blipFill>
        <p:spPr>
          <a:xfrm>
            <a:off x="0" y="12179300"/>
            <a:ext cx="24387048" cy="1536700"/>
          </a:xfrm>
          <a:prstGeom prst="rect">
            <a:avLst/>
          </a:prstGeom>
          <a:noFill/>
          <a:ln>
            <a:noFill/>
          </a:ln>
        </p:spPr>
      </p:pic>
      <p:sp>
        <p:nvSpPr>
          <p:cNvPr id="146" name="Google Shape;146;p8"/>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8" descr=" "/>
          <p:cNvPicPr preferRelativeResize="0"/>
          <p:nvPr/>
        </p:nvPicPr>
        <p:blipFill rotWithShape="1">
          <a:blip r:embed="rId5">
            <a:alphaModFix/>
          </a:blip>
          <a:srcRect/>
          <a:stretch/>
        </p:blipFill>
        <p:spPr>
          <a:xfrm>
            <a:off x="1524191" y="12700000"/>
            <a:ext cx="1714714" cy="508000"/>
          </a:xfrm>
          <a:prstGeom prst="rect">
            <a:avLst/>
          </a:prstGeom>
          <a:noFill/>
          <a:ln>
            <a:noFill/>
          </a:ln>
        </p:spPr>
      </p:pic>
      <p:pic>
        <p:nvPicPr>
          <p:cNvPr id="148" name="Google Shape;148;p8" descr=" "/>
          <p:cNvPicPr preferRelativeResize="0"/>
          <p:nvPr/>
        </p:nvPicPr>
        <p:blipFill rotWithShape="1">
          <a:blip r:embed="rId6">
            <a:alphaModFix/>
          </a:blip>
          <a:srcRect/>
          <a:stretch/>
        </p:blipFill>
        <p:spPr>
          <a:xfrm>
            <a:off x="5271159" y="12700000"/>
            <a:ext cx="1117740" cy="508000"/>
          </a:xfrm>
          <a:prstGeom prst="rect">
            <a:avLst/>
          </a:prstGeom>
          <a:noFill/>
          <a:ln>
            <a:noFill/>
          </a:ln>
        </p:spPr>
      </p:pic>
      <p:pic>
        <p:nvPicPr>
          <p:cNvPr id="149" name="Google Shape;149;p8" descr=" "/>
          <p:cNvPicPr preferRelativeResize="0"/>
          <p:nvPr/>
        </p:nvPicPr>
        <p:blipFill rotWithShape="1">
          <a:blip r:embed="rId7">
            <a:alphaModFix/>
          </a:blip>
          <a:srcRect/>
          <a:stretch/>
        </p:blipFill>
        <p:spPr>
          <a:xfrm>
            <a:off x="8421153" y="12725400"/>
            <a:ext cx="1651206" cy="457200"/>
          </a:xfrm>
          <a:prstGeom prst="rect">
            <a:avLst/>
          </a:prstGeom>
          <a:noFill/>
          <a:ln>
            <a:noFill/>
          </a:ln>
        </p:spPr>
      </p:pic>
      <p:pic>
        <p:nvPicPr>
          <p:cNvPr id="150" name="Google Shape;150;p8" descr=" "/>
          <p:cNvPicPr preferRelativeResize="0"/>
          <p:nvPr/>
        </p:nvPicPr>
        <p:blipFill rotWithShape="1">
          <a:blip r:embed="rId8">
            <a:alphaModFix/>
          </a:blip>
          <a:srcRect/>
          <a:stretch/>
        </p:blipFill>
        <p:spPr>
          <a:xfrm>
            <a:off x="12104613" y="12700000"/>
            <a:ext cx="1016127" cy="508000"/>
          </a:xfrm>
          <a:prstGeom prst="rect">
            <a:avLst/>
          </a:prstGeom>
          <a:noFill/>
          <a:ln>
            <a:noFill/>
          </a:ln>
        </p:spPr>
      </p:pic>
      <p:pic>
        <p:nvPicPr>
          <p:cNvPr id="151" name="Google Shape;151;p8" descr=" "/>
          <p:cNvPicPr preferRelativeResize="0"/>
          <p:nvPr/>
        </p:nvPicPr>
        <p:blipFill rotWithShape="1">
          <a:blip r:embed="rId9">
            <a:alphaModFix/>
          </a:blip>
          <a:srcRect/>
          <a:stretch/>
        </p:blipFill>
        <p:spPr>
          <a:xfrm>
            <a:off x="15152994" y="12725400"/>
            <a:ext cx="1498787" cy="457200"/>
          </a:xfrm>
          <a:prstGeom prst="rect">
            <a:avLst/>
          </a:prstGeom>
          <a:noFill/>
          <a:ln>
            <a:noFill/>
          </a:ln>
        </p:spPr>
      </p:pic>
      <p:pic>
        <p:nvPicPr>
          <p:cNvPr id="152" name="Google Shape;152;p8" descr=" "/>
          <p:cNvPicPr preferRelativeResize="0"/>
          <p:nvPr/>
        </p:nvPicPr>
        <p:blipFill rotWithShape="1">
          <a:blip r:embed="rId10">
            <a:alphaModFix/>
          </a:blip>
          <a:srcRect/>
          <a:stretch/>
        </p:blipFill>
        <p:spPr>
          <a:xfrm>
            <a:off x="22862858" y="12192000"/>
            <a:ext cx="1524191" cy="1524000"/>
          </a:xfrm>
          <a:prstGeom prst="rect">
            <a:avLst/>
          </a:prstGeom>
          <a:noFill/>
          <a:ln>
            <a:noFill/>
          </a:ln>
        </p:spPr>
      </p:pic>
      <p:sp>
        <p:nvSpPr>
          <p:cNvPr id="153" name="Google Shape;153;p8"/>
          <p:cNvSpPr/>
          <p:nvPr/>
        </p:nvSpPr>
        <p:spPr>
          <a:xfrm>
            <a:off x="23485235" y="12700000"/>
            <a:ext cx="414919"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6</a:t>
            </a:r>
            <a:endParaRPr sz="3200" b="0" i="0" u="none" strike="noStrike" cap="none">
              <a:solidFill>
                <a:schemeClr val="dk1"/>
              </a:solidFill>
              <a:latin typeface="Calibri"/>
              <a:ea typeface="Calibri"/>
              <a:cs typeface="Calibri"/>
              <a:sym typeface="Calibri"/>
            </a:endParaRPr>
          </a:p>
        </p:txBody>
      </p:sp>
      <p:sp>
        <p:nvSpPr>
          <p:cNvPr id="154" name="Google Shape;154;p8"/>
          <p:cNvSpPr/>
          <p:nvPr/>
        </p:nvSpPr>
        <p:spPr>
          <a:xfrm>
            <a:off x="1524191" y="1524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ДЕННОГО ДОГЛЯДУ ДІТЕЙ З ІНВАЛІДНІСТЮ (ДЛЯ ДІТЕЙ З ІНВАЛІДНІСТЮ ПІДГРУПИ А)</a:t>
            </a:r>
            <a:endParaRPr sz="3200" b="0" i="0" u="none" strike="noStrike" cap="none">
              <a:solidFill>
                <a:schemeClr val="dk1"/>
              </a:solidFill>
              <a:latin typeface="Calibri"/>
              <a:ea typeface="Calibri"/>
              <a:cs typeface="Calibri"/>
              <a:sym typeface="Calibri"/>
            </a:endParaRPr>
          </a:p>
        </p:txBody>
      </p:sp>
      <p:pic>
        <p:nvPicPr>
          <p:cNvPr id="155" name="Google Shape;155;p8" descr=" "/>
          <p:cNvPicPr preferRelativeResize="0"/>
          <p:nvPr/>
        </p:nvPicPr>
        <p:blipFill rotWithShape="1">
          <a:blip r:embed="rId11">
            <a:alphaModFix/>
          </a:blip>
          <a:srcRect/>
          <a:stretch/>
        </p:blipFill>
        <p:spPr>
          <a:xfrm>
            <a:off x="1168546" y="5054600"/>
            <a:ext cx="22049956" cy="2362200"/>
          </a:xfrm>
          <a:prstGeom prst="rect">
            <a:avLst/>
          </a:prstGeom>
          <a:noFill/>
          <a:ln>
            <a:noFill/>
          </a:ln>
        </p:spPr>
      </p:pic>
      <p:sp>
        <p:nvSpPr>
          <p:cNvPr id="156" name="Google Shape;156;p8"/>
          <p:cNvSpPr/>
          <p:nvPr/>
        </p:nvSpPr>
        <p:spPr>
          <a:xfrm>
            <a:off x="1524191" y="5207000"/>
            <a:ext cx="1016127" cy="1651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a:off x="1717797" y="5845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1</a:t>
            </a:r>
            <a:endParaRPr sz="2400" b="0" i="0" u="none" strike="noStrike" cap="none">
              <a:solidFill>
                <a:schemeClr val="dk1"/>
              </a:solidFill>
              <a:latin typeface="Calibri"/>
              <a:ea typeface="Calibri"/>
              <a:cs typeface="Calibri"/>
              <a:sym typeface="Calibri"/>
            </a:endParaRPr>
          </a:p>
        </p:txBody>
      </p:sp>
      <p:sp>
        <p:nvSpPr>
          <p:cNvPr id="158" name="Google Shape;158;p8"/>
          <p:cNvSpPr/>
          <p:nvPr/>
        </p:nvSpPr>
        <p:spPr>
          <a:xfrm>
            <a:off x="2794349" y="5207000"/>
            <a:ext cx="19560445" cy="16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2794349" y="5461000"/>
            <a:ext cx="19662057"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Підтверджуючі документи щодо наявності та облаштування приміщення та прилеглої території, відповідно до вимог стандарту надання послуги (зокрема, право власності приміщення або договір оренди приміщення; довідка з описом приміщення, фото приміщення)</a:t>
            </a:r>
            <a:endParaRPr sz="2400" b="0" i="0" u="none" strike="noStrike" cap="none">
              <a:solidFill>
                <a:schemeClr val="dk1"/>
              </a:solidFill>
              <a:latin typeface="Calibri"/>
              <a:ea typeface="Calibri"/>
              <a:cs typeface="Calibri"/>
              <a:sym typeface="Calibri"/>
            </a:endParaRPr>
          </a:p>
        </p:txBody>
      </p:sp>
      <p:pic>
        <p:nvPicPr>
          <p:cNvPr id="160" name="Google Shape;160;p8" descr=" "/>
          <p:cNvPicPr preferRelativeResize="0"/>
          <p:nvPr/>
        </p:nvPicPr>
        <p:blipFill rotWithShape="1">
          <a:blip r:embed="rId12">
            <a:alphaModFix/>
          </a:blip>
          <a:srcRect/>
          <a:stretch/>
        </p:blipFill>
        <p:spPr>
          <a:xfrm>
            <a:off x="1168546" y="6959600"/>
            <a:ext cx="22049956" cy="1600200"/>
          </a:xfrm>
          <a:prstGeom prst="rect">
            <a:avLst/>
          </a:prstGeom>
          <a:noFill/>
          <a:ln>
            <a:noFill/>
          </a:ln>
        </p:spPr>
      </p:pic>
      <p:sp>
        <p:nvSpPr>
          <p:cNvPr id="161" name="Google Shape;161;p8"/>
          <p:cNvSpPr/>
          <p:nvPr/>
        </p:nvSpPr>
        <p:spPr>
          <a:xfrm>
            <a:off x="1524191" y="7112000"/>
            <a:ext cx="1016127" cy="889000"/>
          </a:xfrm>
          <a:prstGeom prst="roundRect">
            <a:avLst>
              <a:gd name="adj" fmla="val 28800"/>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1727323" y="736794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2</a:t>
            </a:r>
            <a:endParaRPr sz="2400" b="0" i="0" u="none" strike="noStrike" cap="none">
              <a:solidFill>
                <a:schemeClr val="dk1"/>
              </a:solidFill>
              <a:latin typeface="Calibri"/>
              <a:ea typeface="Calibri"/>
              <a:cs typeface="Calibri"/>
              <a:sym typeface="Calibri"/>
            </a:endParaRPr>
          </a:p>
        </p:txBody>
      </p:sp>
      <p:sp>
        <p:nvSpPr>
          <p:cNvPr id="163" name="Google Shape;163;p8"/>
          <p:cNvSpPr/>
          <p:nvPr/>
        </p:nvSpPr>
        <p:spPr>
          <a:xfrm>
            <a:off x="2794349" y="7112000"/>
            <a:ext cx="19560445" cy="8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794349" y="7366000"/>
            <a:ext cx="19662057"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У випадку організації харчування - підтверджуючі документи щодо організації харчування</a:t>
            </a:r>
            <a:endParaRPr sz="2400" b="0" i="0" u="none" strike="noStrike" cap="none">
              <a:solidFill>
                <a:schemeClr val="dk1"/>
              </a:solidFill>
              <a:latin typeface="Calibri"/>
              <a:ea typeface="Calibri"/>
              <a:cs typeface="Calibri"/>
              <a:sym typeface="Calibri"/>
            </a:endParaRPr>
          </a:p>
        </p:txBody>
      </p:sp>
      <p:pic>
        <p:nvPicPr>
          <p:cNvPr id="165" name="Google Shape;165;p8" descr=" "/>
          <p:cNvPicPr preferRelativeResize="0"/>
          <p:nvPr/>
        </p:nvPicPr>
        <p:blipFill rotWithShape="1">
          <a:blip r:embed="rId12">
            <a:alphaModFix/>
          </a:blip>
          <a:srcRect/>
          <a:stretch/>
        </p:blipFill>
        <p:spPr>
          <a:xfrm>
            <a:off x="1168546" y="8102600"/>
            <a:ext cx="22049956" cy="1600200"/>
          </a:xfrm>
          <a:prstGeom prst="rect">
            <a:avLst/>
          </a:prstGeom>
          <a:noFill/>
          <a:ln>
            <a:noFill/>
          </a:ln>
        </p:spPr>
      </p:pic>
      <p:sp>
        <p:nvSpPr>
          <p:cNvPr id="166" name="Google Shape;166;p8"/>
          <p:cNvSpPr/>
          <p:nvPr/>
        </p:nvSpPr>
        <p:spPr>
          <a:xfrm>
            <a:off x="1524191" y="8255000"/>
            <a:ext cx="1016127" cy="889000"/>
          </a:xfrm>
          <a:prstGeom prst="roundRect">
            <a:avLst>
              <a:gd name="adj" fmla="val 28800"/>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1727509" y="8512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3</a:t>
            </a:r>
            <a:endParaRPr sz="2400" b="0" i="0" u="none" strike="noStrike" cap="none">
              <a:solidFill>
                <a:schemeClr val="dk1"/>
              </a:solidFill>
              <a:latin typeface="Calibri"/>
              <a:ea typeface="Calibri"/>
              <a:cs typeface="Calibri"/>
              <a:sym typeface="Calibri"/>
            </a:endParaRPr>
          </a:p>
        </p:txBody>
      </p:sp>
      <p:sp>
        <p:nvSpPr>
          <p:cNvPr id="168" name="Google Shape;168;p8"/>
          <p:cNvSpPr/>
          <p:nvPr/>
        </p:nvSpPr>
        <p:spPr>
          <a:xfrm>
            <a:off x="2794349" y="8255000"/>
            <a:ext cx="19560445" cy="8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2794349" y="8509000"/>
            <a:ext cx="19662057"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Підтвердження проходження працівниками надавача обов'язкових медичних оглядів</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174"/>
        <p:cNvGrpSpPr/>
        <p:nvPr/>
      </p:nvGrpSpPr>
      <p:grpSpPr>
        <a:xfrm>
          <a:off x="0" y="0"/>
          <a:ext cx="0" cy="0"/>
          <a:chOff x="0" y="0"/>
          <a:chExt cx="0" cy="0"/>
        </a:xfrm>
      </p:grpSpPr>
      <p:sp>
        <p:nvSpPr>
          <p:cNvPr id="175" name="Google Shape;175;p9"/>
          <p:cNvSpPr/>
          <p:nvPr/>
        </p:nvSpPr>
        <p:spPr>
          <a:xfrm>
            <a:off x="-7112889" y="10160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1524191" y="3683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sp>
        <p:nvSpPr>
          <p:cNvPr id="178" name="Google Shape;178;p9"/>
          <p:cNvSpPr/>
          <p:nvPr/>
        </p:nvSpPr>
        <p:spPr>
          <a:xfrm>
            <a:off x="1524191" y="2159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3200"/>
              <a:buFont typeface="Inter"/>
              <a:buNone/>
            </a:pPr>
            <a:r>
              <a:rPr lang="en-US" sz="3200" b="0" i="0" u="sng" strike="noStrike" cap="none">
                <a:solidFill>
                  <a:srgbClr val="222222"/>
                </a:solidFill>
                <a:latin typeface="Inter"/>
                <a:ea typeface="Inter"/>
                <a:cs typeface="Inter"/>
                <a:sym typeface="Inter"/>
                <a:hlinkClick r:id="rId3">
                  <a:extLst>
                    <a:ext uri="{A12FA001-AC4F-418D-AE19-62706E023703}">
                      <ahyp:hlinkClr xmlns:ahyp="http://schemas.microsoft.com/office/drawing/2018/hyperlinkcolor" val="tx"/>
                    </a:ext>
                  </a:extLst>
                </a:hlinkClick>
              </a:rPr>
              <a:t>https://zakon.rada.gov.ua/laws/show/z0072-22#Text</a:t>
            </a:r>
            <a:endParaRPr sz="3200" b="0" i="0" u="none" strike="noStrike" cap="none">
              <a:solidFill>
                <a:srgbClr val="222222"/>
              </a:solidFill>
              <a:latin typeface="Calibri"/>
              <a:ea typeface="Calibri"/>
              <a:cs typeface="Calibri"/>
              <a:sym typeface="Calibri"/>
            </a:endParaRPr>
          </a:p>
        </p:txBody>
      </p:sp>
      <p:pic>
        <p:nvPicPr>
          <p:cNvPr id="179" name="Google Shape;179;p9" descr=" "/>
          <p:cNvPicPr preferRelativeResize="0"/>
          <p:nvPr/>
        </p:nvPicPr>
        <p:blipFill rotWithShape="1">
          <a:blip r:embed="rId4">
            <a:alphaModFix/>
          </a:blip>
          <a:srcRect/>
          <a:stretch/>
        </p:blipFill>
        <p:spPr>
          <a:xfrm>
            <a:off x="0" y="12179300"/>
            <a:ext cx="24387048" cy="1536700"/>
          </a:xfrm>
          <a:prstGeom prst="rect">
            <a:avLst/>
          </a:prstGeom>
          <a:noFill/>
          <a:ln>
            <a:noFill/>
          </a:ln>
        </p:spPr>
      </p:pic>
      <p:sp>
        <p:nvSpPr>
          <p:cNvPr id="180" name="Google Shape;180;p9"/>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1" name="Google Shape;181;p9" descr=" "/>
          <p:cNvPicPr preferRelativeResize="0"/>
          <p:nvPr/>
        </p:nvPicPr>
        <p:blipFill rotWithShape="1">
          <a:blip r:embed="rId5">
            <a:alphaModFix/>
          </a:blip>
          <a:srcRect/>
          <a:stretch/>
        </p:blipFill>
        <p:spPr>
          <a:xfrm>
            <a:off x="1524191" y="12700000"/>
            <a:ext cx="1714714" cy="508000"/>
          </a:xfrm>
          <a:prstGeom prst="rect">
            <a:avLst/>
          </a:prstGeom>
          <a:noFill/>
          <a:ln>
            <a:noFill/>
          </a:ln>
        </p:spPr>
      </p:pic>
      <p:pic>
        <p:nvPicPr>
          <p:cNvPr id="182" name="Google Shape;182;p9" descr=" "/>
          <p:cNvPicPr preferRelativeResize="0"/>
          <p:nvPr/>
        </p:nvPicPr>
        <p:blipFill rotWithShape="1">
          <a:blip r:embed="rId6">
            <a:alphaModFix/>
          </a:blip>
          <a:srcRect/>
          <a:stretch/>
        </p:blipFill>
        <p:spPr>
          <a:xfrm>
            <a:off x="5271159" y="12700000"/>
            <a:ext cx="1117740" cy="508000"/>
          </a:xfrm>
          <a:prstGeom prst="rect">
            <a:avLst/>
          </a:prstGeom>
          <a:noFill/>
          <a:ln>
            <a:noFill/>
          </a:ln>
        </p:spPr>
      </p:pic>
      <p:pic>
        <p:nvPicPr>
          <p:cNvPr id="183" name="Google Shape;183;p9" descr=" "/>
          <p:cNvPicPr preferRelativeResize="0"/>
          <p:nvPr/>
        </p:nvPicPr>
        <p:blipFill rotWithShape="1">
          <a:blip r:embed="rId7">
            <a:alphaModFix/>
          </a:blip>
          <a:srcRect/>
          <a:stretch/>
        </p:blipFill>
        <p:spPr>
          <a:xfrm>
            <a:off x="8421153" y="12725400"/>
            <a:ext cx="1651206" cy="457200"/>
          </a:xfrm>
          <a:prstGeom prst="rect">
            <a:avLst/>
          </a:prstGeom>
          <a:noFill/>
          <a:ln>
            <a:noFill/>
          </a:ln>
        </p:spPr>
      </p:pic>
      <p:pic>
        <p:nvPicPr>
          <p:cNvPr id="184" name="Google Shape;184;p9" descr=" "/>
          <p:cNvPicPr preferRelativeResize="0"/>
          <p:nvPr/>
        </p:nvPicPr>
        <p:blipFill rotWithShape="1">
          <a:blip r:embed="rId8">
            <a:alphaModFix/>
          </a:blip>
          <a:srcRect/>
          <a:stretch/>
        </p:blipFill>
        <p:spPr>
          <a:xfrm>
            <a:off x="12104613" y="12700000"/>
            <a:ext cx="1016127" cy="508000"/>
          </a:xfrm>
          <a:prstGeom prst="rect">
            <a:avLst/>
          </a:prstGeom>
          <a:noFill/>
          <a:ln>
            <a:noFill/>
          </a:ln>
        </p:spPr>
      </p:pic>
      <p:pic>
        <p:nvPicPr>
          <p:cNvPr id="185" name="Google Shape;185;p9" descr=" "/>
          <p:cNvPicPr preferRelativeResize="0"/>
          <p:nvPr/>
        </p:nvPicPr>
        <p:blipFill rotWithShape="1">
          <a:blip r:embed="rId9">
            <a:alphaModFix/>
          </a:blip>
          <a:srcRect/>
          <a:stretch/>
        </p:blipFill>
        <p:spPr>
          <a:xfrm>
            <a:off x="15152994" y="12725400"/>
            <a:ext cx="1498787" cy="457200"/>
          </a:xfrm>
          <a:prstGeom prst="rect">
            <a:avLst/>
          </a:prstGeom>
          <a:noFill/>
          <a:ln>
            <a:noFill/>
          </a:ln>
        </p:spPr>
      </p:pic>
      <p:pic>
        <p:nvPicPr>
          <p:cNvPr id="186" name="Google Shape;186;p9" descr=" "/>
          <p:cNvPicPr preferRelativeResize="0"/>
          <p:nvPr/>
        </p:nvPicPr>
        <p:blipFill rotWithShape="1">
          <a:blip r:embed="rId10">
            <a:alphaModFix/>
          </a:blip>
          <a:srcRect/>
          <a:stretch/>
        </p:blipFill>
        <p:spPr>
          <a:xfrm>
            <a:off x="22862858" y="12192000"/>
            <a:ext cx="1524191" cy="1524000"/>
          </a:xfrm>
          <a:prstGeom prst="rect">
            <a:avLst/>
          </a:prstGeom>
          <a:noFill/>
          <a:ln>
            <a:noFill/>
          </a:ln>
        </p:spPr>
      </p:pic>
      <p:sp>
        <p:nvSpPr>
          <p:cNvPr id="187" name="Google Shape;187;p9"/>
          <p:cNvSpPr/>
          <p:nvPr/>
        </p:nvSpPr>
        <p:spPr>
          <a:xfrm>
            <a:off x="23497937" y="12700000"/>
            <a:ext cx="389515"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7</a:t>
            </a:r>
            <a:endParaRPr sz="3200" b="0" i="0" u="none" strike="noStrike" cap="none">
              <a:solidFill>
                <a:schemeClr val="dk1"/>
              </a:solidFill>
              <a:latin typeface="Calibri"/>
              <a:ea typeface="Calibri"/>
              <a:cs typeface="Calibri"/>
              <a:sym typeface="Calibri"/>
            </a:endParaRPr>
          </a:p>
        </p:txBody>
      </p:sp>
      <p:sp>
        <p:nvSpPr>
          <p:cNvPr id="188" name="Google Shape;188;p9"/>
          <p:cNvSpPr/>
          <p:nvPr/>
        </p:nvSpPr>
        <p:spPr>
          <a:xfrm>
            <a:off x="1524191" y="1524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СУПРОВОДУ ПІД ЧАС ІНКЛЮЗИВНОГО НАВЧАННЯ</a:t>
            </a:r>
            <a:endParaRPr sz="3200" b="0" i="0" u="none" strike="noStrike" cap="none">
              <a:solidFill>
                <a:schemeClr val="dk1"/>
              </a:solidFill>
              <a:latin typeface="Calibri"/>
              <a:ea typeface="Calibri"/>
              <a:cs typeface="Calibri"/>
              <a:sym typeface="Calibri"/>
            </a:endParaRPr>
          </a:p>
        </p:txBody>
      </p:sp>
      <p:pic>
        <p:nvPicPr>
          <p:cNvPr id="189" name="Google Shape;189;p9" descr=" "/>
          <p:cNvPicPr preferRelativeResize="0"/>
          <p:nvPr/>
        </p:nvPicPr>
        <p:blipFill rotWithShape="1">
          <a:blip r:embed="rId11">
            <a:alphaModFix/>
          </a:blip>
          <a:srcRect/>
          <a:stretch/>
        </p:blipFill>
        <p:spPr>
          <a:xfrm>
            <a:off x="1168546" y="5054600"/>
            <a:ext cx="22049956" cy="2743200"/>
          </a:xfrm>
          <a:prstGeom prst="rect">
            <a:avLst/>
          </a:prstGeom>
          <a:noFill/>
          <a:ln>
            <a:noFill/>
          </a:ln>
        </p:spPr>
      </p:pic>
      <p:sp>
        <p:nvSpPr>
          <p:cNvPr id="190" name="Google Shape;190;p9"/>
          <p:cNvSpPr/>
          <p:nvPr/>
        </p:nvSpPr>
        <p:spPr>
          <a:xfrm>
            <a:off x="1524191" y="5207000"/>
            <a:ext cx="1016127" cy="2032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a:off x="1717797" y="6035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1</a:t>
            </a:r>
            <a:endParaRPr sz="2400" b="0" i="0" u="none" strike="noStrike" cap="none">
              <a:solidFill>
                <a:schemeClr val="dk1"/>
              </a:solidFill>
              <a:latin typeface="Calibri"/>
              <a:ea typeface="Calibri"/>
              <a:cs typeface="Calibri"/>
              <a:sym typeface="Calibri"/>
            </a:endParaRPr>
          </a:p>
        </p:txBody>
      </p:sp>
      <p:sp>
        <p:nvSpPr>
          <p:cNvPr id="192" name="Google Shape;192;p9"/>
          <p:cNvSpPr/>
          <p:nvPr/>
        </p:nvSpPr>
        <p:spPr>
          <a:xfrm>
            <a:off x="2794349" y="5207000"/>
            <a:ext cx="19560445" cy="2032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a:off x="2794349" y="5461000"/>
            <a:ext cx="19662057" cy="162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ПІдтверджуючі документи про проходження навчання з питань надання соціальної послуги фахівцями, які будуть залучені асистентом дитини (учня), організоване обласними, Київським міським центрами соціальних служб із залученням представників громадських об’єднань, міжнародних, благодійних та інших неурядових організацій, що мають досвід надання соціальної послуги</a:t>
            </a:r>
            <a:endParaRPr sz="2400" b="0" i="0" u="none" strike="noStrike" cap="none">
              <a:solidFill>
                <a:schemeClr val="dk1"/>
              </a:solidFill>
              <a:latin typeface="Calibri"/>
              <a:ea typeface="Calibri"/>
              <a:cs typeface="Calibri"/>
              <a:sym typeface="Calibri"/>
            </a:endParaRPr>
          </a:p>
        </p:txBody>
      </p:sp>
      <p:pic>
        <p:nvPicPr>
          <p:cNvPr id="194" name="Google Shape;194;p9" descr=" "/>
          <p:cNvPicPr preferRelativeResize="0"/>
          <p:nvPr/>
        </p:nvPicPr>
        <p:blipFill rotWithShape="1">
          <a:blip r:embed="rId12">
            <a:alphaModFix/>
          </a:blip>
          <a:srcRect/>
          <a:stretch/>
        </p:blipFill>
        <p:spPr>
          <a:xfrm>
            <a:off x="1168546" y="7340600"/>
            <a:ext cx="22049956" cy="1600200"/>
          </a:xfrm>
          <a:prstGeom prst="rect">
            <a:avLst/>
          </a:prstGeom>
          <a:noFill/>
          <a:ln>
            <a:noFill/>
          </a:ln>
        </p:spPr>
      </p:pic>
      <p:sp>
        <p:nvSpPr>
          <p:cNvPr id="195" name="Google Shape;195;p9"/>
          <p:cNvSpPr/>
          <p:nvPr/>
        </p:nvSpPr>
        <p:spPr>
          <a:xfrm>
            <a:off x="1524191" y="7493000"/>
            <a:ext cx="1016127" cy="889000"/>
          </a:xfrm>
          <a:prstGeom prst="roundRect">
            <a:avLst>
              <a:gd name="adj" fmla="val 28800"/>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1727323" y="774894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2</a:t>
            </a:r>
            <a:endParaRPr sz="2400" b="0" i="0" u="none" strike="noStrike" cap="none">
              <a:solidFill>
                <a:schemeClr val="dk1"/>
              </a:solidFill>
              <a:latin typeface="Calibri"/>
              <a:ea typeface="Calibri"/>
              <a:cs typeface="Calibri"/>
              <a:sym typeface="Calibri"/>
            </a:endParaRPr>
          </a:p>
        </p:txBody>
      </p:sp>
      <p:sp>
        <p:nvSpPr>
          <p:cNvPr id="197" name="Google Shape;197;p9"/>
          <p:cNvSpPr/>
          <p:nvPr/>
        </p:nvSpPr>
        <p:spPr>
          <a:xfrm>
            <a:off x="2794349" y="7493000"/>
            <a:ext cx="19560445" cy="8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a:off x="2794349" y="7747000"/>
            <a:ext cx="19662057"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Підтвердження проходження асистентом дитини (учня) обов'язкових медичних оглядів</a:t>
            </a:r>
            <a:endParaRPr sz="2400" b="0" i="0" u="none" strike="noStrike" cap="none">
              <a:solidFill>
                <a:schemeClr val="dk1"/>
              </a:solidFill>
              <a:latin typeface="Calibri"/>
              <a:ea typeface="Calibri"/>
              <a:cs typeface="Calibri"/>
              <a:sym typeface="Calibri"/>
            </a:endParaRPr>
          </a:p>
        </p:txBody>
      </p:sp>
      <p:pic>
        <p:nvPicPr>
          <p:cNvPr id="199" name="Google Shape;199;p9" descr=" "/>
          <p:cNvPicPr preferRelativeResize="0"/>
          <p:nvPr/>
        </p:nvPicPr>
        <p:blipFill rotWithShape="1">
          <a:blip r:embed="rId12">
            <a:alphaModFix/>
          </a:blip>
          <a:srcRect/>
          <a:stretch/>
        </p:blipFill>
        <p:spPr>
          <a:xfrm>
            <a:off x="1168546" y="8483600"/>
            <a:ext cx="22049956" cy="1600200"/>
          </a:xfrm>
          <a:prstGeom prst="rect">
            <a:avLst/>
          </a:prstGeom>
          <a:noFill/>
          <a:ln>
            <a:noFill/>
          </a:ln>
        </p:spPr>
      </p:pic>
      <p:sp>
        <p:nvSpPr>
          <p:cNvPr id="200" name="Google Shape;200;p9"/>
          <p:cNvSpPr/>
          <p:nvPr/>
        </p:nvSpPr>
        <p:spPr>
          <a:xfrm>
            <a:off x="1524191" y="8636000"/>
            <a:ext cx="1016127" cy="889000"/>
          </a:xfrm>
          <a:prstGeom prst="roundRect">
            <a:avLst>
              <a:gd name="adj" fmla="val 28800"/>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1727509" y="8893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3</a:t>
            </a:r>
            <a:endParaRPr sz="2400" b="0" i="0" u="none" strike="noStrike" cap="none">
              <a:solidFill>
                <a:schemeClr val="dk1"/>
              </a:solidFill>
              <a:latin typeface="Calibri"/>
              <a:ea typeface="Calibri"/>
              <a:cs typeface="Calibri"/>
              <a:sym typeface="Calibri"/>
            </a:endParaRPr>
          </a:p>
        </p:txBody>
      </p:sp>
      <p:sp>
        <p:nvSpPr>
          <p:cNvPr id="202" name="Google Shape;202;p9"/>
          <p:cNvSpPr/>
          <p:nvPr/>
        </p:nvSpPr>
        <p:spPr>
          <a:xfrm>
            <a:off x="2794349" y="8636000"/>
            <a:ext cx="19560445" cy="8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2794349" y="8890000"/>
            <a:ext cx="19662057"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Договір про співпрацю з інклюзивно-ресурсними центрами, закладами освіти</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208"/>
        <p:cNvGrpSpPr/>
        <p:nvPr/>
      </p:nvGrpSpPr>
      <p:grpSpPr>
        <a:xfrm>
          <a:off x="0" y="0"/>
          <a:ext cx="0" cy="0"/>
          <a:chOff x="0" y="0"/>
          <a:chExt cx="0" cy="0"/>
        </a:xfrm>
      </p:grpSpPr>
      <p:sp>
        <p:nvSpPr>
          <p:cNvPr id="209" name="Google Shape;209;p10"/>
          <p:cNvSpPr/>
          <p:nvPr/>
        </p:nvSpPr>
        <p:spPr>
          <a:xfrm>
            <a:off x="-19052381" y="10541000"/>
            <a:ext cx="48774096" cy="48768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0"/>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0"/>
          <p:cNvSpPr/>
          <p:nvPr/>
        </p:nvSpPr>
        <p:spPr>
          <a:xfrm>
            <a:off x="1524191" y="3683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sp>
        <p:nvSpPr>
          <p:cNvPr id="212" name="Google Shape;212;p10"/>
          <p:cNvSpPr/>
          <p:nvPr/>
        </p:nvSpPr>
        <p:spPr>
          <a:xfrm>
            <a:off x="1524191" y="2667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3200"/>
              <a:buFont typeface="Inter"/>
              <a:buNone/>
            </a:pPr>
            <a:r>
              <a:rPr lang="en-US" sz="3200" b="0" i="0" u="sng" strike="noStrike" cap="none">
                <a:solidFill>
                  <a:srgbClr val="222222"/>
                </a:solidFill>
                <a:latin typeface="Inter"/>
                <a:ea typeface="Inter"/>
                <a:cs typeface="Inter"/>
                <a:sym typeface="Inter"/>
                <a:hlinkClick r:id="rId3">
                  <a:extLst>
                    <a:ext uri="{A12FA001-AC4F-418D-AE19-62706E023703}">
                      <ahyp:hlinkClr xmlns:ahyp="http://schemas.microsoft.com/office/drawing/2018/hyperlinkcolor" val="tx"/>
                    </a:ext>
                  </a:extLst>
                </a:hlinkClick>
              </a:rPr>
              <a:t>https://zakon.rada.gov.ua/laws/show/z0534-21/sp:max100#Text</a:t>
            </a:r>
            <a:endParaRPr sz="3200" b="0" i="0" u="none" strike="noStrike" cap="none">
              <a:solidFill>
                <a:srgbClr val="222222"/>
              </a:solidFill>
              <a:latin typeface="Calibri"/>
              <a:ea typeface="Calibri"/>
              <a:cs typeface="Calibri"/>
              <a:sym typeface="Calibri"/>
            </a:endParaRPr>
          </a:p>
        </p:txBody>
      </p:sp>
      <p:pic>
        <p:nvPicPr>
          <p:cNvPr id="213" name="Google Shape;213;p10" descr=" "/>
          <p:cNvPicPr preferRelativeResize="0"/>
          <p:nvPr/>
        </p:nvPicPr>
        <p:blipFill rotWithShape="1">
          <a:blip r:embed="rId4">
            <a:alphaModFix/>
          </a:blip>
          <a:srcRect/>
          <a:stretch/>
        </p:blipFill>
        <p:spPr>
          <a:xfrm>
            <a:off x="0" y="12179300"/>
            <a:ext cx="24387048" cy="1536700"/>
          </a:xfrm>
          <a:prstGeom prst="rect">
            <a:avLst/>
          </a:prstGeom>
          <a:noFill/>
          <a:ln>
            <a:noFill/>
          </a:ln>
        </p:spPr>
      </p:pic>
      <p:sp>
        <p:nvSpPr>
          <p:cNvPr id="214" name="Google Shape;214;p10"/>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5" name="Google Shape;215;p10" descr=" "/>
          <p:cNvPicPr preferRelativeResize="0"/>
          <p:nvPr/>
        </p:nvPicPr>
        <p:blipFill rotWithShape="1">
          <a:blip r:embed="rId5">
            <a:alphaModFix/>
          </a:blip>
          <a:srcRect/>
          <a:stretch/>
        </p:blipFill>
        <p:spPr>
          <a:xfrm>
            <a:off x="1524191" y="12700000"/>
            <a:ext cx="1714714" cy="508000"/>
          </a:xfrm>
          <a:prstGeom prst="rect">
            <a:avLst/>
          </a:prstGeom>
          <a:noFill/>
          <a:ln>
            <a:noFill/>
          </a:ln>
        </p:spPr>
      </p:pic>
      <p:pic>
        <p:nvPicPr>
          <p:cNvPr id="216" name="Google Shape;216;p10" descr=" "/>
          <p:cNvPicPr preferRelativeResize="0"/>
          <p:nvPr/>
        </p:nvPicPr>
        <p:blipFill rotWithShape="1">
          <a:blip r:embed="rId6">
            <a:alphaModFix/>
          </a:blip>
          <a:srcRect/>
          <a:stretch/>
        </p:blipFill>
        <p:spPr>
          <a:xfrm>
            <a:off x="5271159" y="12700000"/>
            <a:ext cx="1117740" cy="508000"/>
          </a:xfrm>
          <a:prstGeom prst="rect">
            <a:avLst/>
          </a:prstGeom>
          <a:noFill/>
          <a:ln>
            <a:noFill/>
          </a:ln>
        </p:spPr>
      </p:pic>
      <p:pic>
        <p:nvPicPr>
          <p:cNvPr id="217" name="Google Shape;217;p10" descr=" "/>
          <p:cNvPicPr preferRelativeResize="0"/>
          <p:nvPr/>
        </p:nvPicPr>
        <p:blipFill rotWithShape="1">
          <a:blip r:embed="rId7">
            <a:alphaModFix/>
          </a:blip>
          <a:srcRect/>
          <a:stretch/>
        </p:blipFill>
        <p:spPr>
          <a:xfrm>
            <a:off x="8421153" y="12725400"/>
            <a:ext cx="1651206" cy="457200"/>
          </a:xfrm>
          <a:prstGeom prst="rect">
            <a:avLst/>
          </a:prstGeom>
          <a:noFill/>
          <a:ln>
            <a:noFill/>
          </a:ln>
        </p:spPr>
      </p:pic>
      <p:pic>
        <p:nvPicPr>
          <p:cNvPr id="218" name="Google Shape;218;p10" descr=" "/>
          <p:cNvPicPr preferRelativeResize="0"/>
          <p:nvPr/>
        </p:nvPicPr>
        <p:blipFill rotWithShape="1">
          <a:blip r:embed="rId8">
            <a:alphaModFix/>
          </a:blip>
          <a:srcRect/>
          <a:stretch/>
        </p:blipFill>
        <p:spPr>
          <a:xfrm>
            <a:off x="12104613" y="12700000"/>
            <a:ext cx="1016127" cy="508000"/>
          </a:xfrm>
          <a:prstGeom prst="rect">
            <a:avLst/>
          </a:prstGeom>
          <a:noFill/>
          <a:ln>
            <a:noFill/>
          </a:ln>
        </p:spPr>
      </p:pic>
      <p:pic>
        <p:nvPicPr>
          <p:cNvPr id="219" name="Google Shape;219;p10" descr=" "/>
          <p:cNvPicPr preferRelativeResize="0"/>
          <p:nvPr/>
        </p:nvPicPr>
        <p:blipFill rotWithShape="1">
          <a:blip r:embed="rId9">
            <a:alphaModFix/>
          </a:blip>
          <a:srcRect/>
          <a:stretch/>
        </p:blipFill>
        <p:spPr>
          <a:xfrm>
            <a:off x="15152994" y="12725400"/>
            <a:ext cx="1498787" cy="457200"/>
          </a:xfrm>
          <a:prstGeom prst="rect">
            <a:avLst/>
          </a:prstGeom>
          <a:noFill/>
          <a:ln>
            <a:noFill/>
          </a:ln>
        </p:spPr>
      </p:pic>
      <p:pic>
        <p:nvPicPr>
          <p:cNvPr id="220" name="Google Shape;220;p10" descr=" "/>
          <p:cNvPicPr preferRelativeResize="0"/>
          <p:nvPr/>
        </p:nvPicPr>
        <p:blipFill rotWithShape="1">
          <a:blip r:embed="rId10">
            <a:alphaModFix/>
          </a:blip>
          <a:srcRect/>
          <a:stretch/>
        </p:blipFill>
        <p:spPr>
          <a:xfrm>
            <a:off x="22862858" y="12192000"/>
            <a:ext cx="1524191" cy="1524000"/>
          </a:xfrm>
          <a:prstGeom prst="rect">
            <a:avLst/>
          </a:prstGeom>
          <a:noFill/>
          <a:ln>
            <a:noFill/>
          </a:ln>
        </p:spPr>
      </p:pic>
      <p:sp>
        <p:nvSpPr>
          <p:cNvPr id="221" name="Google Shape;221;p10"/>
          <p:cNvSpPr/>
          <p:nvPr/>
        </p:nvSpPr>
        <p:spPr>
          <a:xfrm>
            <a:off x="23485235" y="12700000"/>
            <a:ext cx="414919"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8</a:t>
            </a:r>
            <a:endParaRPr sz="3200" b="0" i="0" u="none" strike="noStrike" cap="none">
              <a:solidFill>
                <a:schemeClr val="dk1"/>
              </a:solidFill>
              <a:latin typeface="Calibri"/>
              <a:ea typeface="Calibri"/>
              <a:cs typeface="Calibri"/>
              <a:sym typeface="Calibri"/>
            </a:endParaRPr>
          </a:p>
        </p:txBody>
      </p:sp>
      <p:sp>
        <p:nvSpPr>
          <p:cNvPr id="222" name="Google Shape;222;p10"/>
          <p:cNvSpPr/>
          <p:nvPr/>
        </p:nvSpPr>
        <p:spPr>
          <a:xfrm>
            <a:off x="1524191" y="1524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ТИМЧАСОВОГО ВІДПОЧИНКУ ДЛЯ БАТЬКІВ АБО ОСІБ, ЯКІ ЇХ ЗАМІНЮЮТЬ, ЩО ЗДІЙСНЮЮТЬ ДОГЛЯД ЗА ДІТЬМИ З ІНВАЛІДНІСТЮ</a:t>
            </a:r>
            <a:endParaRPr sz="3200" b="0" i="0" u="none" strike="noStrike" cap="none">
              <a:solidFill>
                <a:schemeClr val="dk1"/>
              </a:solidFill>
              <a:latin typeface="Calibri"/>
              <a:ea typeface="Calibri"/>
              <a:cs typeface="Calibri"/>
              <a:sym typeface="Calibri"/>
            </a:endParaRPr>
          </a:p>
        </p:txBody>
      </p:sp>
      <p:pic>
        <p:nvPicPr>
          <p:cNvPr id="223" name="Google Shape;223;p10" descr=" "/>
          <p:cNvPicPr preferRelativeResize="0"/>
          <p:nvPr/>
        </p:nvPicPr>
        <p:blipFill rotWithShape="1">
          <a:blip r:embed="rId11">
            <a:alphaModFix/>
          </a:blip>
          <a:srcRect/>
          <a:stretch/>
        </p:blipFill>
        <p:spPr>
          <a:xfrm>
            <a:off x="1168546" y="5054600"/>
            <a:ext cx="22049956" cy="2362200"/>
          </a:xfrm>
          <a:prstGeom prst="rect">
            <a:avLst/>
          </a:prstGeom>
          <a:noFill/>
          <a:ln>
            <a:noFill/>
          </a:ln>
        </p:spPr>
      </p:pic>
      <p:sp>
        <p:nvSpPr>
          <p:cNvPr id="224" name="Google Shape;224;p10"/>
          <p:cNvSpPr/>
          <p:nvPr/>
        </p:nvSpPr>
        <p:spPr>
          <a:xfrm>
            <a:off x="1524191" y="5207000"/>
            <a:ext cx="1016127" cy="1651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1717797" y="5845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1</a:t>
            </a:r>
            <a:endParaRPr sz="2400" b="0" i="0" u="none" strike="noStrike" cap="none">
              <a:solidFill>
                <a:schemeClr val="dk1"/>
              </a:solidFill>
              <a:latin typeface="Calibri"/>
              <a:ea typeface="Calibri"/>
              <a:cs typeface="Calibri"/>
              <a:sym typeface="Calibri"/>
            </a:endParaRPr>
          </a:p>
        </p:txBody>
      </p:sp>
      <p:sp>
        <p:nvSpPr>
          <p:cNvPr id="226" name="Google Shape;226;p10"/>
          <p:cNvSpPr/>
          <p:nvPr/>
        </p:nvSpPr>
        <p:spPr>
          <a:xfrm>
            <a:off x="2794349" y="5207000"/>
            <a:ext cx="19560445" cy="165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2794349" y="5461000"/>
            <a:ext cx="19662057" cy="1244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Підтверджуючі документи щодо наявності та облаштування приміщення та прилеглої території, відповідно до вимог стандарту надання послуги (зокрема, право власності приміщення або договір оренди приміщення; довідка з описом приміщення, фото приміщення)</a:t>
            </a:r>
            <a:endParaRPr sz="2400" b="0" i="0" u="none" strike="noStrike" cap="none">
              <a:solidFill>
                <a:schemeClr val="dk1"/>
              </a:solidFill>
              <a:latin typeface="Calibri"/>
              <a:ea typeface="Calibri"/>
              <a:cs typeface="Calibri"/>
              <a:sym typeface="Calibri"/>
            </a:endParaRPr>
          </a:p>
        </p:txBody>
      </p:sp>
      <p:pic>
        <p:nvPicPr>
          <p:cNvPr id="228" name="Google Shape;228;p10" descr=" "/>
          <p:cNvPicPr preferRelativeResize="0"/>
          <p:nvPr/>
        </p:nvPicPr>
        <p:blipFill rotWithShape="1">
          <a:blip r:embed="rId12">
            <a:alphaModFix/>
          </a:blip>
          <a:srcRect/>
          <a:stretch/>
        </p:blipFill>
        <p:spPr>
          <a:xfrm>
            <a:off x="1168546" y="10007600"/>
            <a:ext cx="22049956" cy="1981200"/>
          </a:xfrm>
          <a:prstGeom prst="rect">
            <a:avLst/>
          </a:prstGeom>
          <a:noFill/>
          <a:ln>
            <a:noFill/>
          </a:ln>
        </p:spPr>
      </p:pic>
      <p:sp>
        <p:nvSpPr>
          <p:cNvPr id="229" name="Google Shape;229;p10"/>
          <p:cNvSpPr/>
          <p:nvPr/>
        </p:nvSpPr>
        <p:spPr>
          <a:xfrm>
            <a:off x="1524191" y="10160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1729475" y="10609479"/>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5</a:t>
            </a:r>
            <a:endParaRPr sz="2400" b="0" i="0" u="none" strike="noStrike" cap="none">
              <a:solidFill>
                <a:schemeClr val="dk1"/>
              </a:solidFill>
              <a:latin typeface="Calibri"/>
              <a:ea typeface="Calibri"/>
              <a:cs typeface="Calibri"/>
              <a:sym typeface="Calibri"/>
            </a:endParaRPr>
          </a:p>
        </p:txBody>
      </p:sp>
      <p:sp>
        <p:nvSpPr>
          <p:cNvPr id="231" name="Google Shape;231;p10"/>
          <p:cNvSpPr/>
          <p:nvPr/>
        </p:nvSpPr>
        <p:spPr>
          <a:xfrm>
            <a:off x="2794349" y="10160000"/>
            <a:ext cx="19560445"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2794349" y="10414000"/>
            <a:ext cx="19662057"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Відстань від місця надання соціальних послуг до медичних, реабілітаційних, закладів освіти не перевищує 5 кілометрів у разі переміщення пішки або 20 кілометрів з використанням транспортних засобів</a:t>
            </a:r>
            <a:endParaRPr sz="2400" b="0" i="0" u="none" strike="noStrike" cap="none">
              <a:solidFill>
                <a:schemeClr val="dk1"/>
              </a:solidFill>
              <a:latin typeface="Calibri"/>
              <a:ea typeface="Calibri"/>
              <a:cs typeface="Calibri"/>
              <a:sym typeface="Calibri"/>
            </a:endParaRPr>
          </a:p>
        </p:txBody>
      </p:sp>
      <p:pic>
        <p:nvPicPr>
          <p:cNvPr id="233" name="Google Shape;233;p10" descr=" "/>
          <p:cNvPicPr preferRelativeResize="0"/>
          <p:nvPr/>
        </p:nvPicPr>
        <p:blipFill rotWithShape="1">
          <a:blip r:embed="rId12">
            <a:alphaModFix/>
          </a:blip>
          <a:srcRect/>
          <a:stretch/>
        </p:blipFill>
        <p:spPr>
          <a:xfrm>
            <a:off x="1168546" y="8483600"/>
            <a:ext cx="22049956" cy="1981200"/>
          </a:xfrm>
          <a:prstGeom prst="rect">
            <a:avLst/>
          </a:prstGeom>
          <a:noFill/>
          <a:ln>
            <a:noFill/>
          </a:ln>
        </p:spPr>
      </p:pic>
      <p:sp>
        <p:nvSpPr>
          <p:cNvPr id="234" name="Google Shape;234;p10"/>
          <p:cNvSpPr/>
          <p:nvPr/>
        </p:nvSpPr>
        <p:spPr>
          <a:xfrm>
            <a:off x="1524191" y="8636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1728092" y="9083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4</a:t>
            </a:r>
            <a:endParaRPr sz="2400" b="0" i="0" u="none" strike="noStrike" cap="none">
              <a:solidFill>
                <a:schemeClr val="dk1"/>
              </a:solidFill>
              <a:latin typeface="Calibri"/>
              <a:ea typeface="Calibri"/>
              <a:cs typeface="Calibri"/>
              <a:sym typeface="Calibri"/>
            </a:endParaRPr>
          </a:p>
        </p:txBody>
      </p:sp>
      <p:sp>
        <p:nvSpPr>
          <p:cNvPr id="236" name="Google Shape;236;p10"/>
          <p:cNvSpPr/>
          <p:nvPr/>
        </p:nvSpPr>
        <p:spPr>
          <a:xfrm>
            <a:off x="2794349" y="8636000"/>
            <a:ext cx="19560445"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2794349" y="8890000"/>
            <a:ext cx="19662057"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Підтвердження відповідності критеріям, визначеним постановою КМУ № 185 </a:t>
            </a:r>
            <a:r>
              <a:rPr lang="en-US" sz="2400" b="1" i="0" u="none" strike="noStrike" cap="none">
                <a:solidFill>
                  <a:srgbClr val="222222"/>
                </a:solidFill>
                <a:latin typeface="Inter"/>
                <a:ea typeface="Inter"/>
                <a:cs typeface="Inter"/>
                <a:sym typeface="Inter"/>
              </a:rPr>
              <a:t>від 3 березня 2020 р.</a:t>
            </a:r>
            <a:r>
              <a:rPr lang="en-US" sz="2400" b="0" i="0" u="none" strike="noStrike" cap="none">
                <a:solidFill>
                  <a:srgbClr val="222222"/>
                </a:solidFill>
                <a:latin typeface="Inter Medium"/>
                <a:ea typeface="Inter Medium"/>
                <a:cs typeface="Inter Medium"/>
                <a:sym typeface="Inter Medium"/>
              </a:rPr>
              <a:t> </a:t>
            </a:r>
            <a:r>
              <a:rPr lang="en-US" sz="2400" b="1" i="0" u="none" strike="noStrike" cap="none">
                <a:solidFill>
                  <a:srgbClr val="1F5BFF"/>
                </a:solidFill>
                <a:latin typeface="Inter"/>
                <a:ea typeface="Inter"/>
                <a:cs typeface="Inter"/>
                <a:sym typeface="Inter"/>
              </a:rPr>
              <a:t>“Про затвердження критеріїв діяльності надавачів соціальних послуг”.</a:t>
            </a:r>
            <a:endParaRPr sz="2400" b="0" i="0" u="none" strike="noStrike" cap="none">
              <a:solidFill>
                <a:schemeClr val="dk1"/>
              </a:solidFill>
              <a:latin typeface="Calibri"/>
              <a:ea typeface="Calibri"/>
              <a:cs typeface="Calibri"/>
              <a:sym typeface="Calibri"/>
            </a:endParaRPr>
          </a:p>
        </p:txBody>
      </p:sp>
      <p:pic>
        <p:nvPicPr>
          <p:cNvPr id="238" name="Google Shape;238;p10" descr=" "/>
          <p:cNvPicPr preferRelativeResize="0"/>
          <p:nvPr/>
        </p:nvPicPr>
        <p:blipFill rotWithShape="1">
          <a:blip r:embed="rId13">
            <a:alphaModFix/>
          </a:blip>
          <a:srcRect/>
          <a:stretch/>
        </p:blipFill>
        <p:spPr>
          <a:xfrm>
            <a:off x="1168546" y="6959600"/>
            <a:ext cx="11253607" cy="1981200"/>
          </a:xfrm>
          <a:prstGeom prst="rect">
            <a:avLst/>
          </a:prstGeom>
          <a:noFill/>
          <a:ln>
            <a:noFill/>
          </a:ln>
        </p:spPr>
      </p:pic>
      <p:sp>
        <p:nvSpPr>
          <p:cNvPr id="239" name="Google Shape;239;p10"/>
          <p:cNvSpPr/>
          <p:nvPr/>
        </p:nvSpPr>
        <p:spPr>
          <a:xfrm>
            <a:off x="1524191" y="7112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0"/>
          <p:cNvSpPr/>
          <p:nvPr/>
        </p:nvSpPr>
        <p:spPr>
          <a:xfrm>
            <a:off x="1727323" y="755844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2</a:t>
            </a:r>
            <a:endParaRPr sz="2400" b="0" i="0" u="none" strike="noStrike" cap="none">
              <a:solidFill>
                <a:schemeClr val="dk1"/>
              </a:solidFill>
              <a:latin typeface="Calibri"/>
              <a:ea typeface="Calibri"/>
              <a:cs typeface="Calibri"/>
              <a:sym typeface="Calibri"/>
            </a:endParaRPr>
          </a:p>
        </p:txBody>
      </p:sp>
      <p:sp>
        <p:nvSpPr>
          <p:cNvPr id="241" name="Google Shape;241;p10"/>
          <p:cNvSpPr/>
          <p:nvPr/>
        </p:nvSpPr>
        <p:spPr>
          <a:xfrm>
            <a:off x="2794349" y="7112000"/>
            <a:ext cx="8764095"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0"/>
          <p:cNvSpPr/>
          <p:nvPr/>
        </p:nvSpPr>
        <p:spPr>
          <a:xfrm>
            <a:off x="2794349" y="7366000"/>
            <a:ext cx="8865708"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Підтверджуючі документи щодо організації харчування отримувачів соціальної послуги</a:t>
            </a:r>
            <a:endParaRPr sz="2400" b="0" i="0" u="none" strike="noStrike" cap="none">
              <a:solidFill>
                <a:schemeClr val="dk1"/>
              </a:solidFill>
              <a:latin typeface="Calibri"/>
              <a:ea typeface="Calibri"/>
              <a:cs typeface="Calibri"/>
              <a:sym typeface="Calibri"/>
            </a:endParaRPr>
          </a:p>
        </p:txBody>
      </p:sp>
      <p:pic>
        <p:nvPicPr>
          <p:cNvPr id="243" name="Google Shape;243;p10" descr=" "/>
          <p:cNvPicPr preferRelativeResize="0"/>
          <p:nvPr/>
        </p:nvPicPr>
        <p:blipFill rotWithShape="1">
          <a:blip r:embed="rId13">
            <a:alphaModFix/>
          </a:blip>
          <a:srcRect/>
          <a:stretch/>
        </p:blipFill>
        <p:spPr>
          <a:xfrm>
            <a:off x="11964895" y="6959600"/>
            <a:ext cx="11253607" cy="1981200"/>
          </a:xfrm>
          <a:prstGeom prst="rect">
            <a:avLst/>
          </a:prstGeom>
          <a:noFill/>
          <a:ln>
            <a:noFill/>
          </a:ln>
        </p:spPr>
      </p:pic>
      <p:sp>
        <p:nvSpPr>
          <p:cNvPr id="244" name="Google Shape;244;p10"/>
          <p:cNvSpPr/>
          <p:nvPr/>
        </p:nvSpPr>
        <p:spPr>
          <a:xfrm>
            <a:off x="12320540" y="7112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a:off x="12523858" y="7559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3</a:t>
            </a:r>
            <a:endParaRPr sz="2400" b="0" i="0" u="none" strike="noStrike" cap="none">
              <a:solidFill>
                <a:schemeClr val="dk1"/>
              </a:solidFill>
              <a:latin typeface="Calibri"/>
              <a:ea typeface="Calibri"/>
              <a:cs typeface="Calibri"/>
              <a:sym typeface="Calibri"/>
            </a:endParaRPr>
          </a:p>
        </p:txBody>
      </p:sp>
      <p:sp>
        <p:nvSpPr>
          <p:cNvPr id="246" name="Google Shape;246;p10"/>
          <p:cNvSpPr/>
          <p:nvPr/>
        </p:nvSpPr>
        <p:spPr>
          <a:xfrm>
            <a:off x="13590699" y="7112000"/>
            <a:ext cx="8764095"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3590699" y="7366000"/>
            <a:ext cx="8865708"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Підтвердження проходження працівниками надавача обов'язкових медичних оглядів</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252"/>
        <p:cNvGrpSpPr/>
        <p:nvPr/>
      </p:nvGrpSpPr>
      <p:grpSpPr>
        <a:xfrm>
          <a:off x="0" y="0"/>
          <a:ext cx="0" cy="0"/>
          <a:chOff x="0" y="0"/>
          <a:chExt cx="0" cy="0"/>
        </a:xfrm>
      </p:grpSpPr>
      <p:sp>
        <p:nvSpPr>
          <p:cNvPr id="253" name="Google Shape;253;p11"/>
          <p:cNvSpPr/>
          <p:nvPr/>
        </p:nvSpPr>
        <p:spPr>
          <a:xfrm>
            <a:off x="19179397" y="-9144000"/>
            <a:ext cx="12193524" cy="12192000"/>
          </a:xfrm>
          <a:prstGeom prst="ellipse">
            <a:avLst/>
          </a:prstGeom>
          <a:noFill/>
          <a:ln w="952500" cap="flat" cmpd="sng">
            <a:solidFill>
              <a:srgbClr val="1F5BFF">
                <a:alpha val="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508063" y="508000"/>
            <a:ext cx="23370921" cy="12700000"/>
          </a:xfrm>
          <a:prstGeom prst="roundRect">
            <a:avLst>
              <a:gd name="adj" fmla="val 4032"/>
            </a:avLst>
          </a:prstGeom>
          <a:noFill/>
          <a:ln w="12700" cap="flat" cmpd="sng">
            <a:solidFill>
              <a:srgbClr val="1F5B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a:off x="1524191" y="4191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3200"/>
              <a:buFont typeface="Inter"/>
              <a:buNone/>
            </a:pPr>
            <a:r>
              <a:rPr lang="en-US" sz="3200" b="1" i="0" u="none" strike="noStrike" cap="none">
                <a:solidFill>
                  <a:srgbClr val="222222"/>
                </a:solidFill>
                <a:latin typeface="Inter"/>
                <a:ea typeface="Inter"/>
                <a:cs typeface="Inter"/>
                <a:sym typeface="Inter"/>
              </a:rPr>
              <a:t>Перелік додаткових документів, які подаються учасниками конкурсу, залежно від соціальної послуги, яка буде надана:</a:t>
            </a:r>
            <a:endParaRPr sz="3200" b="0" i="0" u="none" strike="noStrike" cap="none">
              <a:solidFill>
                <a:schemeClr val="dk1"/>
              </a:solidFill>
              <a:latin typeface="Calibri"/>
              <a:ea typeface="Calibri"/>
              <a:cs typeface="Calibri"/>
              <a:sym typeface="Calibri"/>
            </a:endParaRPr>
          </a:p>
        </p:txBody>
      </p:sp>
      <p:sp>
        <p:nvSpPr>
          <p:cNvPr id="256" name="Google Shape;256;p11"/>
          <p:cNvSpPr/>
          <p:nvPr/>
        </p:nvSpPr>
        <p:spPr>
          <a:xfrm>
            <a:off x="1524191" y="2667000"/>
            <a:ext cx="21474151"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3200"/>
              <a:buFont typeface="Inter"/>
              <a:buNone/>
            </a:pPr>
            <a:r>
              <a:rPr lang="en-US" sz="3200" b="0" i="0" u="sng" strike="noStrike" cap="none">
                <a:solidFill>
                  <a:srgbClr val="222222"/>
                </a:solidFill>
                <a:latin typeface="Inter"/>
                <a:ea typeface="Inter"/>
                <a:cs typeface="Inter"/>
                <a:sym typeface="Inter"/>
                <a:hlinkClick r:id="rId3">
                  <a:extLst>
                    <a:ext uri="{A12FA001-AC4F-418D-AE19-62706E023703}">
                      <ahyp:hlinkClr xmlns:ahyp="http://schemas.microsoft.com/office/drawing/2018/hyperlinkcolor" val="tx"/>
                    </a:ext>
                  </a:extLst>
                </a:hlinkClick>
              </a:rPr>
              <a:t>https://zakon.rada.gov.ua/laws/show/z0534-21/sp:max100#Text</a:t>
            </a:r>
            <a:endParaRPr sz="3200" b="0" i="0" u="none" strike="noStrike" cap="none">
              <a:solidFill>
                <a:srgbClr val="222222"/>
              </a:solidFill>
              <a:latin typeface="Calibri"/>
              <a:ea typeface="Calibri"/>
              <a:cs typeface="Calibri"/>
              <a:sym typeface="Calibri"/>
            </a:endParaRPr>
          </a:p>
        </p:txBody>
      </p:sp>
      <p:pic>
        <p:nvPicPr>
          <p:cNvPr id="257" name="Google Shape;257;p11" descr=" "/>
          <p:cNvPicPr preferRelativeResize="0"/>
          <p:nvPr/>
        </p:nvPicPr>
        <p:blipFill rotWithShape="1">
          <a:blip r:embed="rId4">
            <a:alphaModFix/>
          </a:blip>
          <a:srcRect/>
          <a:stretch/>
        </p:blipFill>
        <p:spPr>
          <a:xfrm>
            <a:off x="0" y="12179300"/>
            <a:ext cx="24387048" cy="1536700"/>
          </a:xfrm>
          <a:prstGeom prst="rect">
            <a:avLst/>
          </a:prstGeom>
          <a:noFill/>
          <a:ln>
            <a:noFill/>
          </a:ln>
        </p:spPr>
      </p:pic>
      <p:sp>
        <p:nvSpPr>
          <p:cNvPr id="258" name="Google Shape;258;p11"/>
          <p:cNvSpPr/>
          <p:nvPr/>
        </p:nvSpPr>
        <p:spPr>
          <a:xfrm>
            <a:off x="1524191" y="12700000"/>
            <a:ext cx="15127591" cy="5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11" descr=" "/>
          <p:cNvPicPr preferRelativeResize="0"/>
          <p:nvPr/>
        </p:nvPicPr>
        <p:blipFill rotWithShape="1">
          <a:blip r:embed="rId5">
            <a:alphaModFix/>
          </a:blip>
          <a:srcRect/>
          <a:stretch/>
        </p:blipFill>
        <p:spPr>
          <a:xfrm>
            <a:off x="1524191" y="12700000"/>
            <a:ext cx="1714714" cy="508000"/>
          </a:xfrm>
          <a:prstGeom prst="rect">
            <a:avLst/>
          </a:prstGeom>
          <a:noFill/>
          <a:ln>
            <a:noFill/>
          </a:ln>
        </p:spPr>
      </p:pic>
      <p:pic>
        <p:nvPicPr>
          <p:cNvPr id="260" name="Google Shape;260;p11" descr=" "/>
          <p:cNvPicPr preferRelativeResize="0"/>
          <p:nvPr/>
        </p:nvPicPr>
        <p:blipFill rotWithShape="1">
          <a:blip r:embed="rId6">
            <a:alphaModFix/>
          </a:blip>
          <a:srcRect/>
          <a:stretch/>
        </p:blipFill>
        <p:spPr>
          <a:xfrm>
            <a:off x="5271159" y="12700000"/>
            <a:ext cx="1117740" cy="508000"/>
          </a:xfrm>
          <a:prstGeom prst="rect">
            <a:avLst/>
          </a:prstGeom>
          <a:noFill/>
          <a:ln>
            <a:noFill/>
          </a:ln>
        </p:spPr>
      </p:pic>
      <p:pic>
        <p:nvPicPr>
          <p:cNvPr id="261" name="Google Shape;261;p11" descr=" "/>
          <p:cNvPicPr preferRelativeResize="0"/>
          <p:nvPr/>
        </p:nvPicPr>
        <p:blipFill rotWithShape="1">
          <a:blip r:embed="rId7">
            <a:alphaModFix/>
          </a:blip>
          <a:srcRect/>
          <a:stretch/>
        </p:blipFill>
        <p:spPr>
          <a:xfrm>
            <a:off x="8421153" y="12725400"/>
            <a:ext cx="1651206" cy="457200"/>
          </a:xfrm>
          <a:prstGeom prst="rect">
            <a:avLst/>
          </a:prstGeom>
          <a:noFill/>
          <a:ln>
            <a:noFill/>
          </a:ln>
        </p:spPr>
      </p:pic>
      <p:pic>
        <p:nvPicPr>
          <p:cNvPr id="262" name="Google Shape;262;p11" descr=" "/>
          <p:cNvPicPr preferRelativeResize="0"/>
          <p:nvPr/>
        </p:nvPicPr>
        <p:blipFill rotWithShape="1">
          <a:blip r:embed="rId8">
            <a:alphaModFix/>
          </a:blip>
          <a:srcRect/>
          <a:stretch/>
        </p:blipFill>
        <p:spPr>
          <a:xfrm>
            <a:off x="12104613" y="12700000"/>
            <a:ext cx="1016127" cy="508000"/>
          </a:xfrm>
          <a:prstGeom prst="rect">
            <a:avLst/>
          </a:prstGeom>
          <a:noFill/>
          <a:ln>
            <a:noFill/>
          </a:ln>
        </p:spPr>
      </p:pic>
      <p:pic>
        <p:nvPicPr>
          <p:cNvPr id="263" name="Google Shape;263;p11" descr=" "/>
          <p:cNvPicPr preferRelativeResize="0"/>
          <p:nvPr/>
        </p:nvPicPr>
        <p:blipFill rotWithShape="1">
          <a:blip r:embed="rId9">
            <a:alphaModFix/>
          </a:blip>
          <a:srcRect/>
          <a:stretch/>
        </p:blipFill>
        <p:spPr>
          <a:xfrm>
            <a:off x="15152994" y="12725400"/>
            <a:ext cx="1498787" cy="457200"/>
          </a:xfrm>
          <a:prstGeom prst="rect">
            <a:avLst/>
          </a:prstGeom>
          <a:noFill/>
          <a:ln>
            <a:noFill/>
          </a:ln>
        </p:spPr>
      </p:pic>
      <p:pic>
        <p:nvPicPr>
          <p:cNvPr id="264" name="Google Shape;264;p11" descr=" "/>
          <p:cNvPicPr preferRelativeResize="0"/>
          <p:nvPr/>
        </p:nvPicPr>
        <p:blipFill rotWithShape="1">
          <a:blip r:embed="rId10">
            <a:alphaModFix/>
          </a:blip>
          <a:srcRect/>
          <a:stretch/>
        </p:blipFill>
        <p:spPr>
          <a:xfrm>
            <a:off x="22862858" y="12192000"/>
            <a:ext cx="1524191" cy="1524000"/>
          </a:xfrm>
          <a:prstGeom prst="rect">
            <a:avLst/>
          </a:prstGeom>
          <a:noFill/>
          <a:ln>
            <a:noFill/>
          </a:ln>
        </p:spPr>
      </p:pic>
      <p:sp>
        <p:nvSpPr>
          <p:cNvPr id="265" name="Google Shape;265;p11"/>
          <p:cNvSpPr/>
          <p:nvPr/>
        </p:nvSpPr>
        <p:spPr>
          <a:xfrm>
            <a:off x="23485235" y="12700000"/>
            <a:ext cx="414919" cy="643467"/>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FFFFFF"/>
              </a:buClr>
              <a:buSzPts val="3200"/>
              <a:buFont typeface="Inter"/>
              <a:buNone/>
            </a:pPr>
            <a:r>
              <a:rPr lang="en-US" sz="3200" b="1" i="0" u="none" strike="noStrike" cap="none">
                <a:solidFill>
                  <a:srgbClr val="FFFFFF"/>
                </a:solidFill>
                <a:latin typeface="Inter"/>
                <a:ea typeface="Inter"/>
                <a:cs typeface="Inter"/>
                <a:sym typeface="Inter"/>
              </a:rPr>
              <a:t>9</a:t>
            </a:r>
            <a:endParaRPr sz="3200" b="0" i="0" u="none" strike="noStrike" cap="none">
              <a:solidFill>
                <a:schemeClr val="dk1"/>
              </a:solidFill>
              <a:latin typeface="Calibri"/>
              <a:ea typeface="Calibri"/>
              <a:cs typeface="Calibri"/>
              <a:sym typeface="Calibri"/>
            </a:endParaRPr>
          </a:p>
        </p:txBody>
      </p:sp>
      <p:sp>
        <p:nvSpPr>
          <p:cNvPr id="266" name="Google Shape;266;p11"/>
          <p:cNvSpPr/>
          <p:nvPr/>
        </p:nvSpPr>
        <p:spPr>
          <a:xfrm>
            <a:off x="1524191" y="1524000"/>
            <a:ext cx="21474151" cy="115146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1F5BFF"/>
              </a:buClr>
              <a:buSzPts val="3200"/>
              <a:buFont typeface="Inter"/>
              <a:buNone/>
            </a:pPr>
            <a:r>
              <a:rPr lang="en-US" sz="3200" b="1" i="0" u="none" strike="noStrike" cap="none">
                <a:solidFill>
                  <a:srgbClr val="1F5BFF"/>
                </a:solidFill>
                <a:latin typeface="Inter"/>
                <a:ea typeface="Inter"/>
                <a:cs typeface="Inter"/>
                <a:sym typeface="Inter"/>
              </a:rPr>
              <a:t>ПОСЛУГА ТИМЧАСОВОГО ВІДПОЧИНКУ ДЛЯ БАТЬКІВ АБО ОСІБ, ЯКІ ЇХ ЗАМІНЮЮТЬ, ЩО ЗДІЙСНЮЮТЬ ДОГЛЯД ЗА ДІТЬМИ З ІНВАЛІДНІСТЮ</a:t>
            </a:r>
            <a:endParaRPr sz="3200" b="0" i="0" u="none" strike="noStrike" cap="none">
              <a:solidFill>
                <a:schemeClr val="dk1"/>
              </a:solidFill>
              <a:latin typeface="Calibri"/>
              <a:ea typeface="Calibri"/>
              <a:cs typeface="Calibri"/>
              <a:sym typeface="Calibri"/>
            </a:endParaRPr>
          </a:p>
        </p:txBody>
      </p:sp>
      <p:pic>
        <p:nvPicPr>
          <p:cNvPr id="267" name="Google Shape;267;p11" descr=" "/>
          <p:cNvPicPr preferRelativeResize="0"/>
          <p:nvPr/>
        </p:nvPicPr>
        <p:blipFill rotWithShape="1">
          <a:blip r:embed="rId11">
            <a:alphaModFix/>
          </a:blip>
          <a:srcRect/>
          <a:stretch/>
        </p:blipFill>
        <p:spPr>
          <a:xfrm>
            <a:off x="1168546" y="5562600"/>
            <a:ext cx="22049956" cy="1600200"/>
          </a:xfrm>
          <a:prstGeom prst="rect">
            <a:avLst/>
          </a:prstGeom>
          <a:noFill/>
          <a:ln>
            <a:noFill/>
          </a:ln>
        </p:spPr>
      </p:pic>
      <p:sp>
        <p:nvSpPr>
          <p:cNvPr id="268" name="Google Shape;268;p11"/>
          <p:cNvSpPr/>
          <p:nvPr/>
        </p:nvSpPr>
        <p:spPr>
          <a:xfrm>
            <a:off x="1524191" y="5715000"/>
            <a:ext cx="1016127" cy="889000"/>
          </a:xfrm>
          <a:prstGeom prst="roundRect">
            <a:avLst>
              <a:gd name="adj" fmla="val 28800"/>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a:off x="1727031" y="5972518"/>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6</a:t>
            </a:r>
            <a:endParaRPr sz="2400" b="0" i="0" u="none" strike="noStrike" cap="none">
              <a:solidFill>
                <a:schemeClr val="dk1"/>
              </a:solidFill>
              <a:latin typeface="Calibri"/>
              <a:ea typeface="Calibri"/>
              <a:cs typeface="Calibri"/>
              <a:sym typeface="Calibri"/>
            </a:endParaRPr>
          </a:p>
        </p:txBody>
      </p:sp>
      <p:sp>
        <p:nvSpPr>
          <p:cNvPr id="270" name="Google Shape;270;p11"/>
          <p:cNvSpPr/>
          <p:nvPr/>
        </p:nvSpPr>
        <p:spPr>
          <a:xfrm>
            <a:off x="2794349" y="5715000"/>
            <a:ext cx="19560445" cy="8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2794349" y="5969000"/>
            <a:ext cx="19662057"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Забезпечення одночасного надання соціальної послуги не більш як 8-16 особам</a:t>
            </a:r>
            <a:endParaRPr sz="2400" b="0" i="0" u="none" strike="noStrike" cap="none">
              <a:solidFill>
                <a:schemeClr val="dk1"/>
              </a:solidFill>
              <a:latin typeface="Calibri"/>
              <a:ea typeface="Calibri"/>
              <a:cs typeface="Calibri"/>
              <a:sym typeface="Calibri"/>
            </a:endParaRPr>
          </a:p>
        </p:txBody>
      </p:sp>
      <p:pic>
        <p:nvPicPr>
          <p:cNvPr id="272" name="Google Shape;272;p11" descr=" "/>
          <p:cNvPicPr preferRelativeResize="0"/>
          <p:nvPr/>
        </p:nvPicPr>
        <p:blipFill rotWithShape="1">
          <a:blip r:embed="rId12">
            <a:alphaModFix/>
          </a:blip>
          <a:srcRect/>
          <a:stretch/>
        </p:blipFill>
        <p:spPr>
          <a:xfrm>
            <a:off x="1168546" y="7848600"/>
            <a:ext cx="7824178" cy="1981200"/>
          </a:xfrm>
          <a:prstGeom prst="rect">
            <a:avLst/>
          </a:prstGeom>
          <a:noFill/>
          <a:ln>
            <a:noFill/>
          </a:ln>
        </p:spPr>
      </p:pic>
      <p:sp>
        <p:nvSpPr>
          <p:cNvPr id="273" name="Google Shape;273;p11"/>
          <p:cNvSpPr/>
          <p:nvPr/>
        </p:nvSpPr>
        <p:spPr>
          <a:xfrm>
            <a:off x="1524191" y="8001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1727379" y="84489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8</a:t>
            </a:r>
            <a:endParaRPr sz="2400" b="0" i="0" u="none" strike="noStrike" cap="none">
              <a:solidFill>
                <a:schemeClr val="dk1"/>
              </a:solidFill>
              <a:latin typeface="Calibri"/>
              <a:ea typeface="Calibri"/>
              <a:cs typeface="Calibri"/>
              <a:sym typeface="Calibri"/>
            </a:endParaRPr>
          </a:p>
        </p:txBody>
      </p:sp>
      <p:sp>
        <p:nvSpPr>
          <p:cNvPr id="275" name="Google Shape;275;p11"/>
          <p:cNvSpPr/>
          <p:nvPr/>
        </p:nvSpPr>
        <p:spPr>
          <a:xfrm>
            <a:off x="2794349" y="8001000"/>
            <a:ext cx="5334667"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794349" y="8255000"/>
            <a:ext cx="5436279"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Організація простору для дозвілля отримувачів соціальних послуг</a:t>
            </a:r>
            <a:endParaRPr sz="2400" b="0" i="0" u="none" strike="noStrike" cap="none">
              <a:solidFill>
                <a:schemeClr val="dk1"/>
              </a:solidFill>
              <a:latin typeface="Calibri"/>
              <a:ea typeface="Calibri"/>
              <a:cs typeface="Calibri"/>
              <a:sym typeface="Calibri"/>
            </a:endParaRPr>
          </a:p>
        </p:txBody>
      </p:sp>
      <p:pic>
        <p:nvPicPr>
          <p:cNvPr id="277" name="Google Shape;277;p11" descr=" "/>
          <p:cNvPicPr preferRelativeResize="0"/>
          <p:nvPr/>
        </p:nvPicPr>
        <p:blipFill rotWithShape="1">
          <a:blip r:embed="rId13">
            <a:alphaModFix/>
          </a:blip>
          <a:srcRect/>
          <a:stretch/>
        </p:blipFill>
        <p:spPr>
          <a:xfrm>
            <a:off x="8535467" y="7848600"/>
            <a:ext cx="14683035" cy="1981200"/>
          </a:xfrm>
          <a:prstGeom prst="rect">
            <a:avLst/>
          </a:prstGeom>
          <a:noFill/>
          <a:ln>
            <a:noFill/>
          </a:ln>
        </p:spPr>
      </p:pic>
      <p:sp>
        <p:nvSpPr>
          <p:cNvPr id="278" name="Google Shape;278;p11"/>
          <p:cNvSpPr/>
          <p:nvPr/>
        </p:nvSpPr>
        <p:spPr>
          <a:xfrm>
            <a:off x="8891111" y="8001000"/>
            <a:ext cx="1016127" cy="1270000"/>
          </a:xfrm>
          <a:prstGeom prst="roundRect">
            <a:avLst>
              <a:gd name="adj" fmla="val 25197"/>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9094709" y="8448909"/>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9</a:t>
            </a:r>
            <a:endParaRPr sz="2400" b="0" i="0" u="none" strike="noStrike" cap="none">
              <a:solidFill>
                <a:schemeClr val="dk1"/>
              </a:solidFill>
              <a:latin typeface="Calibri"/>
              <a:ea typeface="Calibri"/>
              <a:cs typeface="Calibri"/>
              <a:sym typeface="Calibri"/>
            </a:endParaRPr>
          </a:p>
        </p:txBody>
      </p:sp>
      <p:sp>
        <p:nvSpPr>
          <p:cNvPr id="280" name="Google Shape;280;p11"/>
          <p:cNvSpPr/>
          <p:nvPr/>
        </p:nvSpPr>
        <p:spPr>
          <a:xfrm>
            <a:off x="10161270" y="8001000"/>
            <a:ext cx="12193524" cy="127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10161270" y="8255000"/>
            <a:ext cx="12295137" cy="863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Забезпечення для отримувачів соціальної послуги можливості самостійного приготування та вживання їжі, прання особистих речей</a:t>
            </a:r>
            <a:endParaRPr sz="2400" b="0" i="0" u="none" strike="noStrike" cap="none">
              <a:solidFill>
                <a:schemeClr val="dk1"/>
              </a:solidFill>
              <a:latin typeface="Calibri"/>
              <a:ea typeface="Calibri"/>
              <a:cs typeface="Calibri"/>
              <a:sym typeface="Calibri"/>
            </a:endParaRPr>
          </a:p>
        </p:txBody>
      </p:sp>
      <p:pic>
        <p:nvPicPr>
          <p:cNvPr id="282" name="Google Shape;282;p11" descr=" "/>
          <p:cNvPicPr preferRelativeResize="0"/>
          <p:nvPr/>
        </p:nvPicPr>
        <p:blipFill rotWithShape="1">
          <a:blip r:embed="rId11">
            <a:alphaModFix/>
          </a:blip>
          <a:srcRect/>
          <a:stretch/>
        </p:blipFill>
        <p:spPr>
          <a:xfrm>
            <a:off x="1168546" y="6705600"/>
            <a:ext cx="22049956" cy="1600200"/>
          </a:xfrm>
          <a:prstGeom prst="rect">
            <a:avLst/>
          </a:prstGeom>
          <a:noFill/>
          <a:ln>
            <a:noFill/>
          </a:ln>
        </p:spPr>
      </p:pic>
      <p:sp>
        <p:nvSpPr>
          <p:cNvPr id="283" name="Google Shape;283;p11"/>
          <p:cNvSpPr/>
          <p:nvPr/>
        </p:nvSpPr>
        <p:spPr>
          <a:xfrm>
            <a:off x="1524191" y="6858000"/>
            <a:ext cx="1016127" cy="889000"/>
          </a:xfrm>
          <a:prstGeom prst="roundRect">
            <a:avLst>
              <a:gd name="adj" fmla="val 28800"/>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1726132" y="711546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7</a:t>
            </a:r>
            <a:endParaRPr sz="2400" b="0" i="0" u="none" strike="noStrike" cap="none">
              <a:solidFill>
                <a:schemeClr val="dk1"/>
              </a:solidFill>
              <a:latin typeface="Calibri"/>
              <a:ea typeface="Calibri"/>
              <a:cs typeface="Calibri"/>
              <a:sym typeface="Calibri"/>
            </a:endParaRPr>
          </a:p>
        </p:txBody>
      </p:sp>
      <p:sp>
        <p:nvSpPr>
          <p:cNvPr id="285" name="Google Shape;285;p11"/>
          <p:cNvSpPr/>
          <p:nvPr/>
        </p:nvSpPr>
        <p:spPr>
          <a:xfrm>
            <a:off x="2794349" y="6858000"/>
            <a:ext cx="19560445" cy="8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794349" y="7112000"/>
            <a:ext cx="19662057"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Забезпечення проживання отримувачів соціальних послуг у кімнатах, розрахованих на проживання не більше ніж двох осіб</a:t>
            </a:r>
            <a:endParaRPr sz="2400" b="0" i="0" u="none" strike="noStrike" cap="none">
              <a:solidFill>
                <a:schemeClr val="dk1"/>
              </a:solidFill>
              <a:latin typeface="Calibri"/>
              <a:ea typeface="Calibri"/>
              <a:cs typeface="Calibri"/>
              <a:sym typeface="Calibri"/>
            </a:endParaRPr>
          </a:p>
        </p:txBody>
      </p:sp>
      <p:pic>
        <p:nvPicPr>
          <p:cNvPr id="287" name="Google Shape;287;p11" descr=" "/>
          <p:cNvPicPr preferRelativeResize="0"/>
          <p:nvPr/>
        </p:nvPicPr>
        <p:blipFill rotWithShape="1">
          <a:blip r:embed="rId11">
            <a:alphaModFix/>
          </a:blip>
          <a:srcRect/>
          <a:stretch/>
        </p:blipFill>
        <p:spPr>
          <a:xfrm>
            <a:off x="1168546" y="9372600"/>
            <a:ext cx="22049956" cy="1600200"/>
          </a:xfrm>
          <a:prstGeom prst="rect">
            <a:avLst/>
          </a:prstGeom>
          <a:noFill/>
          <a:ln>
            <a:noFill/>
          </a:ln>
        </p:spPr>
      </p:pic>
      <p:sp>
        <p:nvSpPr>
          <p:cNvPr id="288" name="Google Shape;288;p11"/>
          <p:cNvSpPr/>
          <p:nvPr/>
        </p:nvSpPr>
        <p:spPr>
          <a:xfrm>
            <a:off x="1524191" y="9525000"/>
            <a:ext cx="1016127" cy="889000"/>
          </a:xfrm>
          <a:prstGeom prst="roundRect">
            <a:avLst>
              <a:gd name="adj" fmla="val 28800"/>
            </a:avLst>
          </a:prstGeom>
          <a:solidFill>
            <a:srgbClr val="1F5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a:off x="1727484" y="9783384"/>
            <a:ext cx="609676" cy="4826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FFFFFF"/>
              </a:buClr>
              <a:buSzPts val="2400"/>
              <a:buFont typeface="Inter"/>
              <a:buNone/>
            </a:pPr>
            <a:r>
              <a:rPr lang="en-US" sz="2400" b="1" i="0" u="none" strike="noStrike" cap="none">
                <a:solidFill>
                  <a:srgbClr val="FFFFFF"/>
                </a:solidFill>
                <a:latin typeface="Inter"/>
                <a:ea typeface="Inter"/>
                <a:cs typeface="Inter"/>
                <a:sym typeface="Inter"/>
              </a:rPr>
              <a:t>10</a:t>
            </a:r>
            <a:endParaRPr sz="2400" b="0" i="0" u="none" strike="noStrike" cap="none">
              <a:solidFill>
                <a:schemeClr val="dk1"/>
              </a:solidFill>
              <a:latin typeface="Calibri"/>
              <a:ea typeface="Calibri"/>
              <a:cs typeface="Calibri"/>
              <a:sym typeface="Calibri"/>
            </a:endParaRPr>
          </a:p>
        </p:txBody>
      </p:sp>
      <p:sp>
        <p:nvSpPr>
          <p:cNvPr id="290" name="Google Shape;290;p11"/>
          <p:cNvSpPr/>
          <p:nvPr/>
        </p:nvSpPr>
        <p:spPr>
          <a:xfrm>
            <a:off x="2794349" y="9525000"/>
            <a:ext cx="19560445" cy="889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a:off x="2794349" y="9779000"/>
            <a:ext cx="19662057" cy="4826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222222"/>
              </a:buClr>
              <a:buSzPts val="2400"/>
              <a:buFont typeface="Inter Medium"/>
              <a:buNone/>
            </a:pPr>
            <a:r>
              <a:rPr lang="en-US" sz="2400" b="0" i="0" u="none" strike="noStrike" cap="none">
                <a:solidFill>
                  <a:srgbClr val="222222"/>
                </a:solidFill>
                <a:latin typeface="Inter Medium"/>
                <a:ea typeface="Inter Medium"/>
                <a:cs typeface="Inter Medium"/>
                <a:sym typeface="Inter Medium"/>
              </a:rPr>
              <a:t>Організація отримання/продовження отримання освітніх послуг</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2457</Words>
  <Application>Microsoft Macintosh PowerPoint</Application>
  <PresentationFormat>Custom</PresentationFormat>
  <Paragraphs>175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Inter Medium</vt:lpstr>
      <vt:lpstr>Inter</vt: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Iryna Bieliaieva</cp:lastModifiedBy>
  <cp:revision>1</cp:revision>
  <dcterms:modified xsi:type="dcterms:W3CDTF">2025-03-27T06:45:47Z</dcterms:modified>
</cp:coreProperties>
</file>