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Montserrat" panose="00000500000000000000" pitchFamily="2" charset="-52"/>
      <p:regular r:id="rId17"/>
      <p:bold r:id="rId18"/>
      <p:italic r:id="rId19"/>
      <p:boldItalic r:id="rId20"/>
    </p:embeddedFont>
    <p:embeddedFont>
      <p:font typeface="Montserrat SemiBold" panose="00000700000000000000" pitchFamily="2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BuUv1JNCpuJ4SAHMxzRTBwz8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0d12b77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30d12b7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0d12b7779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30d12b7779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30d12b7779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30d12b7779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0d12b7779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230d12b7779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30d12b7779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230d12b7779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0d12b7779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30d12b7779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0d12b777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30d12b777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0d12b777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230d12b777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30d12b777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230d12b777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2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0d12b777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30d12b777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30d12b7779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30d12b777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grants.vzaemo.diia.gov.ua/contests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hyperlink" Target="mailto:info@ispf.gov.u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vgoi@ispf.gov.ua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grants.vzaemo.diia.gov.ua/contests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ispf.gov.ua/diyalnist/monitoring-zahodiv-vgoi-perelik-profesij-utos-utog/konkurs-proektiv-dlya-go/konkurs-2024240801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www.ispf.gov.ua/" TargetMode="Externa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30d12b77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 flipH="1">
            <a:off x="2545111" y="702212"/>
            <a:ext cx="4174116" cy="459848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30d12b7779_0_0"/>
          <p:cNvSpPr txBox="1">
            <a:spLocks noGrp="1"/>
          </p:cNvSpPr>
          <p:nvPr>
            <p:ph type="ctrTitle"/>
          </p:nvPr>
        </p:nvSpPr>
        <p:spPr>
          <a:xfrm>
            <a:off x="5343994" y="2263366"/>
            <a:ext cx="6108600" cy="2365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2EB135"/>
              </a:buClr>
              <a:buSzPts val="3200"/>
            </a:pP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Фінансова підтримка громадських об’єднань для надання соціальних послуг особам з інвалідністю</a:t>
            </a:r>
          </a:p>
        </p:txBody>
      </p:sp>
      <p:sp>
        <p:nvSpPr>
          <p:cNvPr id="88" name="Google Shape;88;g230d12b7779_0_0"/>
          <p:cNvSpPr txBox="1"/>
          <p:nvPr/>
        </p:nvSpPr>
        <p:spPr>
          <a:xfrm>
            <a:off x="7982314" y="614731"/>
            <a:ext cx="2565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5274F"/>
              </a:buClr>
              <a:buSzPts val="1800"/>
              <a:buFont typeface="Montserrat"/>
              <a:buNone/>
            </a:pPr>
            <a:endParaRPr sz="1800" b="0" i="0" u="none" strike="noStrike" cap="none" dirty="0">
              <a:solidFill>
                <a:srgbClr val="5527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230d12b777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0488" y="4405205"/>
            <a:ext cx="2961239" cy="138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30d12b7779_0_0"/>
          <p:cNvPicPr preferRelativeResize="0"/>
          <p:nvPr/>
        </p:nvPicPr>
        <p:blipFill rotWithShape="1">
          <a:blip r:embed="rId5">
            <a:alphaModFix amt="85000"/>
          </a:blip>
          <a:srcRect/>
          <a:stretch/>
        </p:blipFill>
        <p:spPr>
          <a:xfrm>
            <a:off x="1306451" y="2417546"/>
            <a:ext cx="3154715" cy="22114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2" name="Google Shape;92;g230d12b7779_0_0"/>
          <p:cNvSpPr txBox="1"/>
          <p:nvPr/>
        </p:nvSpPr>
        <p:spPr>
          <a:xfrm>
            <a:off x="1629628" y="2688260"/>
            <a:ext cx="2399165" cy="1856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Конкурс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для громадських об’єднань осіб з інвалідністю 2024</a:t>
            </a:r>
            <a:endParaRPr sz="2000" b="1" i="0" u="none" strike="noStrike" cap="none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Рисунок 6" descr="Зображення, що містить текст, логотип, символ, Шрифт&#10;&#10;Автоматично згенерований опис">
            <a:extLst>
              <a:ext uri="{FF2B5EF4-FFF2-40B4-BE49-F238E27FC236}">
                <a16:creationId xmlns:a16="http://schemas.microsoft.com/office/drawing/2014/main" id="{FF3C2D9F-3C95-4DDD-A20C-523792682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962" y="262963"/>
            <a:ext cx="1635177" cy="7035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D1CA68-1E81-A90D-AB27-054851B2F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037" y="290519"/>
            <a:ext cx="2469650" cy="648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0d12b7779_0_150"/>
          <p:cNvSpPr txBox="1"/>
          <p:nvPr/>
        </p:nvSpPr>
        <p:spPr>
          <a:xfrm>
            <a:off x="360749" y="1302170"/>
            <a:ext cx="8531834" cy="4476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 не внесене до Єдиного державного реєстру юридичних осіб, фізичних осіб – підприємців та громадських формувань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мета утворення ГО, визначена в установчих документах, не відповідає статті 12 Закону України “Про основи соціальної захищеності осіб з інвалідністю в Україні”, відсутня спрямованість на осіб з інвалідністю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 не внесене до Реєстру надавачів та отримувачів соціальних послуг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ct val="106999"/>
              </a:lnSpc>
              <a:spcBef>
                <a:spcPts val="800"/>
              </a:spcBef>
            </a:pPr>
            <a:r>
              <a:rPr lang="uk-UA" sz="1600" b="1" dirty="0">
                <a:latin typeface="Montserrat"/>
                <a:ea typeface="Montserrat"/>
                <a:cs typeface="Montserrat"/>
                <a:sym typeface="Montserrat"/>
              </a:rPr>
              <a:t>Рішення приймає конкурсна комісія відповідно до п. 3 Порядку використання бюджетних коштів (постанова КМУ від 27.01.2023 № 70</a:t>
            </a:r>
            <a:r>
              <a:rPr lang="ru-RU" sz="1600" b="1" dirty="0">
                <a:latin typeface="Montserrat"/>
                <a:ea typeface="Montserrat"/>
                <a:cs typeface="Montserrat"/>
                <a:sym typeface="Montserrat"/>
              </a:rPr>
              <a:t>)</a:t>
            </a:r>
            <a:br>
              <a:rPr lang="ru-RU" sz="1600" b="1" dirty="0">
                <a:latin typeface="Montserrat"/>
                <a:ea typeface="Montserrat"/>
                <a:cs typeface="Montserrat"/>
                <a:sym typeface="Montserrat"/>
              </a:rPr>
            </a:br>
            <a:endParaRPr lang="ru-RU" sz="1600" b="1" dirty="0">
              <a:solidFill>
                <a:srgbClr val="2EB135"/>
              </a:solidFill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g230d12b7779_0_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30d12b7779_0_150"/>
          <p:cNvSpPr txBox="1">
            <a:spLocks noGrp="1"/>
          </p:cNvSpPr>
          <p:nvPr>
            <p:ph type="title"/>
          </p:nvPr>
        </p:nvSpPr>
        <p:spPr>
          <a:xfrm>
            <a:off x="668158" y="262550"/>
            <a:ext cx="8140863" cy="69938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2EB135"/>
              </a:buClr>
              <a:buSzPts val="2800"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До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участі в конкурсі не допускаються ГО у разі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400" dirty="0">
              <a:solidFill>
                <a:srgbClr val="2EB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A54ED7-B81A-B655-6C7C-5F8D93D21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583" y="1102506"/>
            <a:ext cx="3570002" cy="31435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52D7E-3F55-336B-CE38-304AE7D02E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487" y="5840031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77CB31-E7F6-8BF6-40E8-4635A3E01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411" y="5779066"/>
            <a:ext cx="1639966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30d12b7779_0_161"/>
          <p:cNvSpPr txBox="1"/>
          <p:nvPr/>
        </p:nvSpPr>
        <p:spPr>
          <a:xfrm>
            <a:off x="336200" y="1702051"/>
            <a:ext cx="7793812" cy="348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заяву про участь у конкурсі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опис проекту</a:t>
            </a: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кошторис витрат 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листи-підтвердження про підтримку у виконанні (реалізації) відповідного проекту або готовність долучитися до його організації 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інформацію про діяльність громадського об’єднання осіб з інвалідністю (в довільній формі), зокрема:</a:t>
            </a:r>
          </a:p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досвід виконання (реалізації) програм (проектів, 	заходів) 	протягом останніх двох років або з часу реєстрації, якщо 	громадське об’єднання осіб з інвалідністю зареєстровано 	менш як за два роки до оголошення конкурсу, за рахунок 	бюджетних коштів та інших джерел фінансування;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досвід діяльності відповідно пріоритетним завданням;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	- джерела фінансування громадського об’єднання 	осіб з 	інвалідністю, його матеріально-технічну базу та кадрове 	забезпечення.</a:t>
            </a:r>
          </a:p>
        </p:txBody>
      </p:sp>
      <p:pic>
        <p:nvPicPr>
          <p:cNvPr id="196" name="Google Shape;196;g230d12b7779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30d12b7779_0_161"/>
          <p:cNvSpPr txBox="1">
            <a:spLocks noGrp="1"/>
          </p:cNvSpPr>
          <p:nvPr>
            <p:ph type="title"/>
          </p:nvPr>
        </p:nvSpPr>
        <p:spPr>
          <a:xfrm>
            <a:off x="425525" y="190100"/>
            <a:ext cx="8419712" cy="7293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Для участі в конкурсі ГО подає конкурсну пропозицію, яка повинна містити:</a:t>
            </a:r>
            <a:endParaRPr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E04253-96B3-EA67-37B3-4E35356DF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487" y="2046083"/>
            <a:ext cx="3510071" cy="233579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3C0B1B-CEDF-8547-66A3-D63AD553C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751" y="5938458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71250B-46E4-B181-98E6-6E0DBFB02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0046" y="5907976"/>
            <a:ext cx="1639966" cy="7071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30d12b7779_0_172"/>
          <p:cNvSpPr txBox="1"/>
          <p:nvPr/>
        </p:nvSpPr>
        <p:spPr>
          <a:xfrm>
            <a:off x="336200" y="2055136"/>
            <a:ext cx="7476952" cy="380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Конкурсні пропозиції приймаються в електронній системі проведення конкурсу - модуль Е-Конкурси платформи </a:t>
            </a:r>
            <a:r>
              <a:rPr lang="uk-UA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ВзаємоДія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ctr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600" u="sng" dirty="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https://grants.vzaemo.diia.gov.ua/contests</a:t>
            </a:r>
            <a:endParaRPr lang="uk-UA" sz="1600" u="sng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u="sng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разі відсутності технічної можливості онлайн-платформи електронних конкурсів, конкурсні пропозиції подаються до Фонду </a:t>
            </a:r>
            <a:r>
              <a:rPr lang="uk-UA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 паперовій формі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 </a:t>
            </a:r>
            <a:r>
              <a:rPr lang="uk-UA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адресою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  </a:t>
            </a: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вул. Боричів Тік, 28, </a:t>
            </a:r>
            <a:r>
              <a:rPr lang="uk-UA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каб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303, м. Київ, 04070</a:t>
            </a: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6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та в електронній формі </a:t>
            </a:r>
            <a:r>
              <a: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 сканованому вигляді та у форматі Excel (кошторис витрат) на електронну адресу Фонду</a:t>
            </a:r>
          </a:p>
          <a:p>
            <a:pPr marL="457200" lvl="0" indent="0" algn="ctr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info@ispf.gov.ua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457200" lvl="0" indent="0" algn="ctr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 05.08.2024 по 13.09.2024 до 16:45 </a:t>
            </a:r>
            <a:r>
              <a: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години</a:t>
            </a: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u="sng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g230d12b7779_0_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230d12b7779_0_172"/>
          <p:cNvSpPr txBox="1">
            <a:spLocks noGrp="1"/>
          </p:cNvSpPr>
          <p:nvPr>
            <p:ph type="title"/>
          </p:nvPr>
        </p:nvSpPr>
        <p:spPr>
          <a:xfrm>
            <a:off x="740876" y="190100"/>
            <a:ext cx="7072276" cy="9415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Прийом конкурсних пропозицій:</a:t>
            </a:r>
            <a:endParaRPr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F92D7D-ACD4-2903-F4E5-0D8D8D4C8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770" y="1629625"/>
            <a:ext cx="3662030" cy="24369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E3B98-C8DA-6682-38C5-59F47AB3F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876" y="6021668"/>
            <a:ext cx="2481287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FF4A6B-B977-3B95-8A4E-D9C5CC6020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1653" y="5922226"/>
            <a:ext cx="1639966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30d12b7779_0_183"/>
          <p:cNvSpPr txBox="1"/>
          <p:nvPr/>
        </p:nvSpPr>
        <p:spPr>
          <a:xfrm>
            <a:off x="941560" y="1488524"/>
            <a:ext cx="7279124" cy="388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надаються щоденно крім суботи та неділі</a:t>
            </a: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 9:00 до 18:00 години</a:t>
            </a:r>
            <a:r>
              <a:rPr lang="uk-UA" sz="1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п’ятницю - до 16:45 години,</a:t>
            </a:r>
          </a:p>
          <a:p>
            <a:pPr marL="0" lvl="0" indent="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обідня перерва з 13:00 до 13:45 години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Сектор взаємодії з громадськими об’єднаннями Фонду</a:t>
            </a: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Контактний телефон: (044)293-17-63, </a:t>
            </a: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е-</a:t>
            </a:r>
            <a:r>
              <a:rPr lang="uk-UA" sz="1800" dirty="0" err="1">
                <a:latin typeface="Montserrat"/>
                <a:ea typeface="Montserrat"/>
                <a:cs typeface="Montserrat"/>
                <a:sym typeface="Montserrat"/>
              </a:rPr>
              <a:t>mail</a:t>
            </a: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:  </a:t>
            </a:r>
            <a:r>
              <a:rPr lang="uk-UA" sz="1800" u="sng" dirty="0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vvgoi@ispf.gov.ua</a:t>
            </a:r>
            <a:endParaRPr sz="1800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Відділ взаємодії та розрахунків з надавачами соціальних послуг Фонду</a:t>
            </a: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Контактний телефон: (044)293-17-52, </a:t>
            </a: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е-</a:t>
            </a:r>
            <a:r>
              <a:rPr lang="uk-UA" sz="1800" dirty="0" err="1">
                <a:latin typeface="Montserrat"/>
                <a:ea typeface="Montserrat"/>
                <a:cs typeface="Montserrat"/>
                <a:sym typeface="Montserrat"/>
              </a:rPr>
              <a:t>mail</a:t>
            </a: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:  </a:t>
            </a:r>
            <a:r>
              <a:rPr lang="uk-UA" sz="1800" dirty="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</a:rPr>
              <a:t>todorov@ispf.gov.ua</a:t>
            </a:r>
            <a:endParaRPr sz="1800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230d12b7779_0_183"/>
          <p:cNvSpPr txBox="1">
            <a:spLocks noGrp="1"/>
          </p:cNvSpPr>
          <p:nvPr>
            <p:ph type="title"/>
          </p:nvPr>
        </p:nvSpPr>
        <p:spPr>
          <a:xfrm>
            <a:off x="2254314" y="190100"/>
            <a:ext cx="7170344" cy="860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Консультації з питань конкурсу:</a:t>
            </a:r>
            <a:endParaRPr sz="29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B3B6DF-5DD8-B224-94BF-F5A13D1BF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9410" y="2535586"/>
            <a:ext cx="3174235" cy="23351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0C4198-EAA4-BA15-3DAD-058862CA2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313" y="4978923"/>
            <a:ext cx="2383512" cy="17930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46CD27-3B11-21BD-CF48-9B78B6CA7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952" y="5970358"/>
            <a:ext cx="2481287" cy="646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6EA527-8E0E-F766-AEEC-97E7BC5E8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2679" y="5875443"/>
            <a:ext cx="1639966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0d12b7779_0_197"/>
          <p:cNvSpPr txBox="1"/>
          <p:nvPr/>
        </p:nvSpPr>
        <p:spPr>
          <a:xfrm>
            <a:off x="660904" y="1290708"/>
            <a:ext cx="8229600" cy="403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563C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l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FontTx/>
              <a:buChar char="-"/>
            </a:pP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на платформі Взаємодія в модулі Е-конкурс </a:t>
            </a:r>
          </a:p>
          <a:p>
            <a:pPr lvl="0" algn="ctr">
              <a:lnSpc>
                <a:spcPct val="106999"/>
              </a:lnSpc>
              <a:spcBef>
                <a:spcPts val="800"/>
              </a:spcBef>
            </a:pPr>
            <a:r>
              <a:rPr lang="en-US" sz="1800" dirty="0"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https://grants.vzaemo.diia.gov.ua/contests</a:t>
            </a:r>
            <a:r>
              <a:rPr lang="uk-UA" sz="18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 algn="ctr">
              <a:lnSpc>
                <a:spcPct val="106999"/>
              </a:lnSpc>
              <a:spcBef>
                <a:spcPts val="800"/>
              </a:spcBef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>
              <a:lnSpc>
                <a:spcPct val="106999"/>
              </a:lnSpc>
              <a:spcBef>
                <a:spcPts val="800"/>
              </a:spcBef>
              <a:buFontTx/>
              <a:buChar char="-"/>
            </a:pPr>
            <a:r>
              <a:rPr lang="uk-UA" sz="1600" dirty="0">
                <a:latin typeface="Montserrat"/>
                <a:ea typeface="Montserrat"/>
                <a:cs typeface="Montserrat"/>
                <a:sym typeface="Montserrat"/>
              </a:rPr>
              <a:t>на </a:t>
            </a:r>
            <a:r>
              <a:rPr lang="uk-UA" sz="1600" dirty="0" err="1">
                <a:latin typeface="Montserrat"/>
                <a:ea typeface="Montserrat"/>
                <a:cs typeface="Montserrat"/>
                <a:sym typeface="Montserrat"/>
              </a:rPr>
              <a:t>вебсайті</a:t>
            </a:r>
            <a:r>
              <a:rPr lang="uk-UA" sz="1600" dirty="0">
                <a:latin typeface="Montserrat"/>
                <a:ea typeface="Montserrat"/>
                <a:cs typeface="Montserrat"/>
                <a:sym typeface="Montserrat"/>
              </a:rPr>
              <a:t> Фонду</a:t>
            </a:r>
            <a:r>
              <a:rPr lang="uk-UA" sz="16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 </a:t>
            </a:r>
            <a:r>
              <a:rPr lang="uk-UA" sz="16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https://www.ispf.gov.ua/</a:t>
            </a:r>
            <a:r>
              <a:rPr lang="uk-UA" sz="1600" dirty="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lnSpc>
                <a:spcPct val="106999"/>
              </a:lnSpc>
              <a:spcBef>
                <a:spcPts val="800"/>
              </a:spcBef>
            </a:pPr>
            <a:r>
              <a:rPr lang="uk-UA" sz="1600" dirty="0">
                <a:latin typeface="Montserrat"/>
                <a:ea typeface="Montserrat"/>
                <a:cs typeface="Montserrat"/>
                <a:sym typeface="Montserrat"/>
              </a:rPr>
              <a:t>в рубриці «Конкурс проектів» в підрубриці «Конкурс проектів для громадських об’єднань» в розділі </a:t>
            </a:r>
            <a:r>
              <a:rPr lang="uk-UA" sz="1600" dirty="0"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«Конкурс 20024»</a:t>
            </a:r>
          </a:p>
          <a:p>
            <a:pPr lvl="0">
              <a:lnSpc>
                <a:spcPct val="106999"/>
              </a:lnSpc>
              <a:spcBef>
                <a:spcPts val="800"/>
              </a:spcBef>
            </a:pPr>
            <a:r>
              <a:rPr lang="uk-UA" sz="1600" u="sng" dirty="0">
                <a:solidFill>
                  <a:srgbClr val="0563C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https://www.ispf.gov.ua/diyalnist/monitoring-zahodiv-vgoi-perelik-profesij-utos-utog/konkurs-proektiv-dlya-go/konkurs-2024240801</a:t>
            </a:r>
            <a:r>
              <a:rPr lang="uk-UA" sz="1600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lvl="0">
              <a:lnSpc>
                <a:spcPct val="106999"/>
              </a:lnSpc>
              <a:spcBef>
                <a:spcPts val="800"/>
              </a:spcBef>
            </a:pPr>
            <a:endParaRPr lang="uk-UA"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06999"/>
              </a:lnSpc>
              <a:spcBef>
                <a:spcPts val="800"/>
              </a:spcBef>
            </a:pP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9" name="Google Shape;229;g230d12b7779_0_19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52432" y="4668096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30d12b7779_0_197"/>
          <p:cNvSpPr txBox="1">
            <a:spLocks noGrp="1"/>
          </p:cNvSpPr>
          <p:nvPr>
            <p:ph type="title"/>
          </p:nvPr>
        </p:nvSpPr>
        <p:spPr>
          <a:xfrm>
            <a:off x="860080" y="190099"/>
            <a:ext cx="6962114" cy="86915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2EB135"/>
              </a:buClr>
              <a:buSzPts val="2800"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Інформація про Конкурс </a:t>
            </a:r>
            <a:endParaRPr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29D090-2E64-8A53-7729-372A9FFE2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5628" y="6021669"/>
            <a:ext cx="2481287" cy="6462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974811-D80A-45C6-1EF1-E53D28C34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0699" y="5859480"/>
            <a:ext cx="1639966" cy="707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B3661A-70BE-2220-7929-014875E78B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0792" y="592418"/>
            <a:ext cx="3271136" cy="26668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DF77ED-6776-759C-2DFB-A1C0363931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417" y="4669829"/>
            <a:ext cx="2792638" cy="18685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52696" y="149469"/>
            <a:ext cx="7802829" cy="707197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Нормативно-правові акти:</a:t>
            </a:r>
            <a:endParaRPr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662675" y="977774"/>
            <a:ext cx="7977900" cy="485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27.01.2023 № 70 «Деякі питання надання фінансової підтримки громадським об’єднанням осіб з інвалідністю»</a:t>
            </a:r>
          </a:p>
          <a:p>
            <a:pPr marL="400050" indent="-285750" algn="just">
              <a:spcBef>
                <a:spcPts val="6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12.10.2011 № 1049 «Про затвердження Порядку проведення конкурсу з визначення програм (проектів, заходів), розроблених інститутами громадянського суспільства, для виконання (реалізації) яких надається фінансова підтримка»</a:t>
            </a:r>
          </a:p>
          <a:p>
            <a:pPr marL="400050" indent="-285750" algn="just">
              <a:spcBef>
                <a:spcPts val="60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Оголошення Фонду про організацію та проведення конкурсу 2024 (наказ Фонду від 02.08.2024 № 99)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</a:t>
            </a:r>
            <a:r>
              <a:rPr lang="uk-UA" sz="18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27.01. 2021 № 99 «Про Реєстр надавачів та отримувачів соціальних послуг»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 України «Про соціальні послуги»</a:t>
            </a:r>
          </a:p>
          <a:p>
            <a:pPr marL="400050" lvl="0" indent="-28575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 України «Про основи соціальної захищеності осіб з інвалідністю»</a:t>
            </a: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8418" y="4423164"/>
            <a:ext cx="2003367" cy="93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EA8D7A-AE60-10E5-78EF-C8D1D72C6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073" y="5727610"/>
            <a:ext cx="1639966" cy="707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31AF6-09ED-7EE8-C279-CA3799513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434" y="5848537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A7F10-F0D2-CF2B-E456-614DA2288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039" y="974367"/>
            <a:ext cx="3348426" cy="25844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0d12b7779_0_93"/>
          <p:cNvSpPr txBox="1"/>
          <p:nvPr/>
        </p:nvSpPr>
        <p:spPr>
          <a:xfrm>
            <a:off x="681069" y="1140383"/>
            <a:ext cx="8825069" cy="4832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України «Про бухгалтерський облік та фінансову звітність в Україні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Бюджетний кодекс України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lang="uk-UA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Кабінету Міністрів України від 01.06.2020 № 428 «Про затвердження Порядку регулювання тарифів на соціальні послуги»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lang="uk-UA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Наказ Мінсоцполітики України від 23.06.2020 № 429 «Про затвердження Класифікатора соціальних послуг»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lang="uk-UA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Положення (стандарт) бухгалтерського обліку 16 “Витрати”, затверджений наказом Міністерства фінансів України від 31 грудня 1999 р. № 318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lang="uk-UA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02.02.2011 № 98 «Про суми та склад витрат на відрядження державних службовців, а також інших осіб, що направляються у відрядження підприємствами, установами та організаціями, які повністю або частково утримуються (фінансуються) за рахунок бюджетних коштів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1" name="Google Shape;111;g230d12b7779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7883" y="4337683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30d12b7779_0_93"/>
          <p:cNvSpPr txBox="1">
            <a:spLocks noGrp="1"/>
          </p:cNvSpPr>
          <p:nvPr>
            <p:ph type="title"/>
          </p:nvPr>
        </p:nvSpPr>
        <p:spPr>
          <a:xfrm>
            <a:off x="662674" y="1004482"/>
            <a:ext cx="8734609" cy="4572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Законодавча база для складання кошторису витрат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800" dirty="0">
              <a:solidFill>
                <a:srgbClr val="2EB13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76F319-6883-D743-E1A7-D9EA24CDD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283" y="1255833"/>
            <a:ext cx="2409825" cy="36195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92E457-9DE9-AFC1-6BCA-DCECB6DA6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7264" y="6094079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AEBD1C-AF8C-E7F7-3688-0E5D62642C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280" y="5972514"/>
            <a:ext cx="1639966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0d12b7779_0_104"/>
          <p:cNvSpPr txBox="1"/>
          <p:nvPr/>
        </p:nvSpPr>
        <p:spPr>
          <a:xfrm>
            <a:off x="662675" y="1186004"/>
            <a:ext cx="8698608" cy="5106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Кабінету Міністрів України від 04.12.2019 № 1070 «Деякі питання здійснення розпорядниками (одержувачами) бюджетних коштів попередньої оплати товарів, робіт і послуг, що закуповуються за бюджетні кошти»</a:t>
            </a:r>
          </a:p>
          <a:p>
            <a:pPr marL="2857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Кабінету Міністрів України від 11.10.2016 № 710 «Про ефективне використання державних коштів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</a:p>
          <a:p>
            <a:pPr marL="2857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Інструкція щодо застосування економічної класифікації видатків бюджету, затверджена наказом Міністерства фінансів України від 12.03.2012 № 333</a:t>
            </a:r>
          </a:p>
          <a:p>
            <a:pPr marL="2857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КМУ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 09.06. 2021 № 590 «Про затвердження Порядку виконання повноважень Державною казначейською службою в особливому режимі в умовах воєнного стану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Методичні рекомендації розрахунку вартості соціальних послуг, затверджені наказом Міністерства соціальної політики України від 07.12.2015 № 1186</a:t>
            </a: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230d12b7779_0_104"/>
          <p:cNvSpPr txBox="1">
            <a:spLocks noGrp="1"/>
          </p:cNvSpPr>
          <p:nvPr>
            <p:ph type="title"/>
          </p:nvPr>
        </p:nvSpPr>
        <p:spPr>
          <a:xfrm>
            <a:off x="662674" y="162962"/>
            <a:ext cx="8562807" cy="860080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Законодавча база для складання кошторису витрат</a:t>
            </a:r>
            <a:endParaRPr sz="2000" dirty="0">
              <a:solidFill>
                <a:srgbClr val="2EB135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C78048-7E03-1A53-BDA7-9CB02C523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283" y="854502"/>
            <a:ext cx="2505673" cy="48955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AA288-CD21-92E3-98C2-E572AA118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97" y="6048806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0F36D8-A4C2-F28D-18C8-1EDBC0460A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731" y="5987841"/>
            <a:ext cx="1639966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0d12b7779_0_93"/>
          <p:cNvSpPr txBox="1"/>
          <p:nvPr/>
        </p:nvSpPr>
        <p:spPr>
          <a:xfrm>
            <a:off x="606935" y="1255283"/>
            <a:ext cx="8003131" cy="4318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внесене до Єдиного державного реєстру юридичних осіб, фізичних осіб — підприємців та громадських формувань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утворене з метою, визначеною статтею 12 Закону України “Про основи соціальної захищеності осіб з інвалідністю в Україні”</a:t>
            </a:r>
          </a:p>
          <a:p>
            <a:pPr marL="4000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внесене до Реєстру надавачів та отримувачів соціальних       послуг 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не перебувати у процесі припинення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- провадити свою статутну діяльність не менше ніж один рік до оголошення конкурсу</a:t>
            </a:r>
          </a:p>
          <a:p>
            <a:pPr marL="4000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Tx/>
              <a:buChar char="-"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230d12b7779_0_93"/>
          <p:cNvSpPr txBox="1">
            <a:spLocks noGrp="1"/>
          </p:cNvSpPr>
          <p:nvPr>
            <p:ph type="title"/>
          </p:nvPr>
        </p:nvSpPr>
        <p:spPr>
          <a:xfrm>
            <a:off x="662675" y="1004482"/>
            <a:ext cx="7539766" cy="45719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2EB135"/>
              </a:buClr>
              <a:buSzPts val="2800"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Для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участі у конкурсі громадське об’єднання (ГО) повинно бути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800" dirty="0">
              <a:solidFill>
                <a:srgbClr val="2EB135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9F1BE6-8E67-BA11-38AB-D184FAF78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0124" y="1520529"/>
            <a:ext cx="3321127" cy="2934023"/>
          </a:xfrm>
          <a:prstGeom prst="rect">
            <a:avLst/>
          </a:prstGeom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A0335E-06F2-1590-1314-6FE0B151B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310" y="6120688"/>
            <a:ext cx="2475191" cy="6462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8179E8-98D3-5338-38C9-A7EDCF95E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213" y="5972509"/>
            <a:ext cx="1639966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/>
        </p:nvSpPr>
        <p:spPr>
          <a:xfrm>
            <a:off x="336199" y="1303699"/>
            <a:ext cx="8490929" cy="43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Пріоритетні завдання (напрями), що містять </a:t>
            </a:r>
            <a:r>
              <a:rPr lang="uk-UA" sz="18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перелік соціальних послуг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, спрямованих на соціалізацію та інтеграцію осіб з інвалідністю, визначені Мінсоцполітики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00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Вимогу щодо виконання проекту на </a:t>
            </a:r>
            <a:r>
              <a:rPr lang="uk-UA" sz="18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загальнодержавному</a:t>
            </a: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рівні (не менш як однієї третьої областей України – 9 областей) (для підтвердження загальнодержавного рівня виконання проекту зазначати перелік областей України, на території яких буде реалізовуватися проект та/або з яких буде залучено осіб з інвалідністю – отримувачів соціальної послуги)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00050" lvl="0" indent="-285750" algn="just" rtl="0">
              <a:lnSpc>
                <a:spcPct val="106999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Види діяльності, що можуть бути підтримані організатором конкурсу, відповідно до Класифікатора соціальних послуг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3"/>
          <p:cNvSpPr txBox="1">
            <a:spLocks noGrp="1"/>
          </p:cNvSpPr>
          <p:nvPr>
            <p:ph type="title"/>
          </p:nvPr>
        </p:nvSpPr>
        <p:spPr>
          <a:xfrm>
            <a:off x="516048" y="316872"/>
            <a:ext cx="8084744" cy="62160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На що потрібно звернути увагу в Оголошенні:</a:t>
            </a:r>
            <a:endParaRPr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0FF202-5933-4EF1-904D-301CDD826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533" y="1558209"/>
            <a:ext cx="2686267" cy="27240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CDC8F5-C777-1DA5-70A5-E37E6C098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365" y="6057314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470921-DEFF-85BE-53EE-2719F2695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217" y="5900083"/>
            <a:ext cx="1639966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30d12b7779_0_116"/>
          <p:cNvSpPr txBox="1"/>
          <p:nvPr/>
        </p:nvSpPr>
        <p:spPr>
          <a:xfrm>
            <a:off x="543207" y="2076625"/>
            <a:ext cx="8564577" cy="3599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Вимоги до громадських об’єднань, які можуть бути одержувачами бюджетних коштів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Зобов’язання громадського об’єднання дотримання безпеки учасників проекту в умовах воєнного стану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742950" lvl="0" indent="-28575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Право громадського об’єднання подавати на конкурс декілька конкурсних пропозицій</a:t>
            </a:r>
          </a:p>
          <a:p>
            <a:pPr marL="114300" algn="just">
              <a:lnSpc>
                <a:spcPct val="106999"/>
              </a:lnSpc>
              <a:buClr>
                <a:schemeClr val="dk1"/>
              </a:buClr>
              <a:buSzPts val="1800"/>
            </a:pPr>
            <a:r>
              <a:rPr lang="uk-UA" sz="1800" i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</a:t>
            </a: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УВАГА! конкурсна пропозиція складається окремо на</a:t>
            </a:r>
          </a:p>
          <a:p>
            <a:pPr marL="114300" algn="just">
              <a:lnSpc>
                <a:spcPct val="106999"/>
              </a:lnSpc>
              <a:buClr>
                <a:schemeClr val="dk1"/>
              </a:buClr>
              <a:buSzPts val="1800"/>
            </a:pPr>
            <a:r>
              <a:rPr lang="uk-UA" sz="1800" b="1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кожну соціальну послугу з відповідним кошторисом витрат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Кошториси витрат на кожну соціальну послугу 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uk-UA" sz="18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    (9 кошторисів)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g230d12b7779_0_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30d12b7779_0_116"/>
          <p:cNvSpPr txBox="1">
            <a:spLocks noGrp="1"/>
          </p:cNvSpPr>
          <p:nvPr>
            <p:ph type="title"/>
          </p:nvPr>
        </p:nvSpPr>
        <p:spPr>
          <a:xfrm>
            <a:off x="715224" y="289710"/>
            <a:ext cx="8032426" cy="733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На що потрібно звернути увагу в Оголошенні</a:t>
            </a:r>
            <a:r>
              <a:rPr lang="uk-UA" sz="29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29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CAF78C-CE62-71BE-CA4A-F37F0719E9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785" y="1694453"/>
            <a:ext cx="2846821" cy="24970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4C18F-A617-403B-B258-05CCF4033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059" y="6103259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B753B5-C878-1D13-E6CE-8A21B41E13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7217" y="6042294"/>
            <a:ext cx="1639966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0d12b7779_0_127"/>
          <p:cNvSpPr txBox="1"/>
          <p:nvPr/>
        </p:nvSpPr>
        <p:spPr>
          <a:xfrm>
            <a:off x="543208" y="2076625"/>
            <a:ext cx="7939888" cy="33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4300" lvl="0" algn="just">
              <a:lnSpc>
                <a:spcPct val="106999"/>
              </a:lnSpc>
              <a:buClr>
                <a:schemeClr val="dk1"/>
              </a:buClr>
              <a:buSzPts val="1800"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Граничний обсяг фінансування однієї конкурсної пропозиції за рахунок бюджетних коштів, який становить до </a:t>
            </a:r>
            <a:r>
              <a:rPr lang="uk-UA" sz="16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500 тис. грн.</a:t>
            </a: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endParaRPr lang="uk-UA" sz="1600" u="sng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 бере участь у співфінансуванні проекту в розмірі не менш як 15 % необхідного обсягу фінансування (п. 24 Порядку проведення конкурсу, постанова КМУ від 12.10.2011 № 1049).</a:t>
            </a:r>
          </a:p>
          <a:p>
            <a:pPr marL="114300" lvl="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</a:pPr>
            <a:endParaRPr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Умови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недопуску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громадського об’єднання до участі у конкурсі, коли не дотримані вимоги, визначені в Порядках постанов КМУ №1049 та №70</a:t>
            </a:r>
          </a:p>
          <a:p>
            <a:pPr marL="114300" lvl="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</a:pPr>
            <a:endParaRPr lang="uk-UA" sz="16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Aft>
                <a:spcPts val="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Відповідно до пункту 1 статті 21 ЗУ «Про соціальні послуги» </a:t>
            </a:r>
            <a:r>
              <a:rPr lang="uk-UA" sz="16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Рішення про надання чи відмову у наданні соціальних послуг за рахунок бюджетних коштів приймає структурний підрозділ з питань соціального захисту населення </a:t>
            </a:r>
            <a:r>
              <a:rPr lang="uk-UA" sz="1800" u="sng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уповноважених органів системи надання соціальних послуг</a:t>
            </a:r>
            <a:endParaRPr sz="1800" u="sng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6999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g230d12b7779_0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3562" y="4649989"/>
            <a:ext cx="2003368" cy="9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30d12b7779_0_127"/>
          <p:cNvSpPr txBox="1">
            <a:spLocks noGrp="1"/>
          </p:cNvSpPr>
          <p:nvPr>
            <p:ph type="title"/>
          </p:nvPr>
        </p:nvSpPr>
        <p:spPr>
          <a:xfrm>
            <a:off x="796705" y="280656"/>
            <a:ext cx="7990958" cy="69711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На що потрібно звернути увагу в Оголошенні:</a:t>
            </a:r>
            <a:endParaRPr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DF4097-08F3-47A6-2DCC-047331CFD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465" y="1153172"/>
            <a:ext cx="3058850" cy="26829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2E3451-CE67-BA41-B53E-CC58B100D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418" y="6075421"/>
            <a:ext cx="2475191" cy="6462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75601B-297E-AAA0-B8BF-D77001880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1197" y="5942571"/>
            <a:ext cx="1639966" cy="707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xfrm>
            <a:off x="425525" y="371200"/>
            <a:ext cx="8508825" cy="7785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B135"/>
              </a:buClr>
              <a:buSzPts val="2800"/>
              <a:buFont typeface="Montserrat"/>
              <a:buNone/>
            </a:pP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До участі в конкурсі не допускаються ГО у разі:</a:t>
            </a:r>
            <a:endParaRPr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147816" y="2060441"/>
            <a:ext cx="8786534" cy="385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інформація, зазначена в конкурсній пропозиції, не відповідає інформації про ГО, що міститься у державних реєстрах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 зареєстроване в установленому порядку пізніше ніж за один рік до оголошення конкурсу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 відмовилося від участі в конкурсі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ГО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перебуває у стадії припинення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конкурсну пропозицію подано після закінчення встановленого організатором строку та/або не в повному обсязі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установлено факт порушення ГО вимог бюджетного законодавства протягом двох попередніх бюджетних періодів із застосуванням заходу впливу за таке порушення (крім попередження)</a:t>
            </a: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конкурсна пропозиція не відповідає загальнодержавному рівню виконання (реалізації) проекту</a:t>
            </a:r>
          </a:p>
          <a:p>
            <a:pPr marL="457200" lvl="0" indent="-34290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anose="05000000000000000000" pitchFamily="2" charset="2"/>
              <a:buChar char="q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uk-UA" sz="1800" dirty="0">
              <a:solidFill>
                <a:schemeClr val="accent1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14300" lvl="0" algn="just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sz="18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E58EC8-363F-598E-7023-173656C86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739" y="1539090"/>
            <a:ext cx="2889475" cy="244907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D055C-B9B0-CB7F-9613-9C1686740B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868" y="6012047"/>
            <a:ext cx="2475191" cy="6462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594994-86A2-418A-3458-432F700F5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119" y="5872921"/>
            <a:ext cx="1639966" cy="7071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1309</Words>
  <Application>Microsoft Office PowerPoint</Application>
  <PresentationFormat>Широкий екран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Montserrat</vt:lpstr>
      <vt:lpstr>Wingdings</vt:lpstr>
      <vt:lpstr>Montserrat SemiBold</vt:lpstr>
      <vt:lpstr>Courier New</vt:lpstr>
      <vt:lpstr>Arial</vt:lpstr>
      <vt:lpstr>Calibri</vt:lpstr>
      <vt:lpstr>Тема Office</vt:lpstr>
      <vt:lpstr>Фінансова підтримка громадських об’єднань для надання соціальних послуг особам з інвалідністю</vt:lpstr>
      <vt:lpstr>Нормативно-правові акти:</vt:lpstr>
      <vt:lpstr>Законодавча база для складання кошторису витрат:  </vt:lpstr>
      <vt:lpstr>Законодавча база для складання кошторису витрат</vt:lpstr>
      <vt:lpstr>Для участі у конкурсі громадське об’єднання (ГО) повинно бути:  </vt:lpstr>
      <vt:lpstr>На що потрібно звернути увагу в Оголошенні:</vt:lpstr>
      <vt:lpstr>На що потрібно звернути увагу в Оголошенні:</vt:lpstr>
      <vt:lpstr>На що потрібно звернути увагу в Оголошенні:</vt:lpstr>
      <vt:lpstr>До участі в конкурсі не допускаються ГО у разі:</vt:lpstr>
      <vt:lpstr>До участі в конкурсі не допускаються ГО у разі:</vt:lpstr>
      <vt:lpstr>Для участі в конкурсі ГО подає конкурсну пропозицію, яка повинна містити:</vt:lpstr>
      <vt:lpstr>Прийом конкурсних пропозицій:</vt:lpstr>
      <vt:lpstr>Консультації з питань конкурсу:</vt:lpstr>
      <vt:lpstr>Інформація про Конкурс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Фінансова підтримка громадських об’єднань для надання соціальних послуг особам з інвалідністю</dc:title>
  <dc:creator>Microsoft Office User</dc:creator>
  <cp:lastModifiedBy>Бевз Роман Леонідович</cp:lastModifiedBy>
  <cp:revision>32</cp:revision>
  <dcterms:created xsi:type="dcterms:W3CDTF">2020-09-04T12:14:26Z</dcterms:created>
  <dcterms:modified xsi:type="dcterms:W3CDTF">2024-08-07T06:22:02Z</dcterms:modified>
</cp:coreProperties>
</file>