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1"/>
  </p:notesMasterIdLst>
  <p:sldIdLst>
    <p:sldId id="27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1" r:id="rId20"/>
  </p:sldIdLst>
  <p:sldSz cx="9144000" cy="5143500" type="screen16x9"/>
  <p:notesSz cx="6858000" cy="9144000"/>
  <p:embeddedFontLst>
    <p:embeddedFont>
      <p:font typeface="Montserrat SemiBold" panose="00000700000000000000" pitchFamily="2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7" roundtripDataSignature="AMtx7mhZ7PyIP2xFfsk3JqUV3Jn+8qfkn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542E9A-EDED-4DA6-B34E-4D465158C8E3}">
  <a:tblStyle styleId="{69542E9A-EDED-4DA6-B34E-4D465158C8E3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58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customschemas.google.com/relationships/presentationmetadata" Target="meta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" name="Google Shape;4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759379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0" name="Google Shape;26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6" name="Google Shape;27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93" name="Google Shape;29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32" name="Google Shape;33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064980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724676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845424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8" name="Google Shape;34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" name="Google Shape;6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3" name="Google Shape;12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6" name="Google Shape;17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1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9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9" name="Google Shape;19;p20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0" name="Google Shape;20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2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6" name="Google Shape;26;p22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0" name="Google Shape;3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4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24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4" name="Google Shape;34;p24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5" name="Google Shape;35;p24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6" name="Google Shape;36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5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39" name="Google Shape;39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6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2" name="Google Shape;42;p2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3" name="Google Shape;43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1" title="День обіймів 08_ЦЖ Суми.jpg"/>
          <p:cNvPicPr preferRelativeResize="0"/>
          <p:nvPr/>
        </p:nvPicPr>
        <p:blipFill rotWithShape="1">
          <a:blip r:embed="rId3">
            <a:alphaModFix/>
          </a:blip>
          <a:srcRect l="8381" t="22993" r="4321" b="6326"/>
          <a:stretch/>
        </p:blipFill>
        <p:spPr>
          <a:xfrm>
            <a:off x="661195" y="0"/>
            <a:ext cx="8471750" cy="5143500"/>
          </a:xfrm>
          <a:prstGeom prst="rect">
            <a:avLst/>
          </a:prstGeom>
          <a:solidFill>
            <a:srgbClr val="D9D9D9"/>
          </a:solidFill>
          <a:ln>
            <a:noFill/>
          </a:ln>
        </p:spPr>
      </p:pic>
      <p:sp>
        <p:nvSpPr>
          <p:cNvPr id="51" name="Google Shape;51;p1"/>
          <p:cNvSpPr/>
          <p:nvPr/>
        </p:nvSpPr>
        <p:spPr>
          <a:xfrm flipH="1">
            <a:off x="-18950" y="2803977"/>
            <a:ext cx="851700" cy="1632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1"/>
          <p:cNvSpPr/>
          <p:nvPr/>
        </p:nvSpPr>
        <p:spPr>
          <a:xfrm>
            <a:off x="653300" y="2803925"/>
            <a:ext cx="5935070" cy="1996800"/>
          </a:xfrm>
          <a:prstGeom prst="rect">
            <a:avLst/>
          </a:prstGeom>
          <a:solidFill>
            <a:srgbClr val="F8B0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1"/>
          <p:cNvSpPr/>
          <p:nvPr/>
        </p:nvSpPr>
        <p:spPr>
          <a:xfrm>
            <a:off x="410400" y="2803984"/>
            <a:ext cx="182100" cy="1996800"/>
          </a:xfrm>
          <a:prstGeom prst="rect">
            <a:avLst/>
          </a:prstGeom>
          <a:solidFill>
            <a:srgbClr val="F8B0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1"/>
          <p:cNvSpPr/>
          <p:nvPr/>
        </p:nvSpPr>
        <p:spPr>
          <a:xfrm>
            <a:off x="211000" y="2803974"/>
            <a:ext cx="138600" cy="1996800"/>
          </a:xfrm>
          <a:prstGeom prst="rect">
            <a:avLst/>
          </a:prstGeom>
          <a:solidFill>
            <a:srgbClr val="F8B0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"/>
          <p:cNvSpPr/>
          <p:nvPr/>
        </p:nvSpPr>
        <p:spPr>
          <a:xfrm>
            <a:off x="84650" y="2803974"/>
            <a:ext cx="85500" cy="1996800"/>
          </a:xfrm>
          <a:prstGeom prst="rect">
            <a:avLst/>
          </a:prstGeom>
          <a:solidFill>
            <a:srgbClr val="F8B0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1"/>
          <p:cNvSpPr/>
          <p:nvPr/>
        </p:nvSpPr>
        <p:spPr>
          <a:xfrm>
            <a:off x="0" y="2804013"/>
            <a:ext cx="43800" cy="1996800"/>
          </a:xfrm>
          <a:prstGeom prst="rect">
            <a:avLst/>
          </a:prstGeom>
          <a:solidFill>
            <a:srgbClr val="F8B0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" name="Google Shape;57;p1" title="Jittest_pres_logos_color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914775" y="290325"/>
            <a:ext cx="3645225" cy="3025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"/>
          <p:cNvSpPr txBox="1"/>
          <p:nvPr/>
        </p:nvSpPr>
        <p:spPr>
          <a:xfrm>
            <a:off x="653300" y="3101625"/>
            <a:ext cx="4953614" cy="972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uk-UA" sz="3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Соціальний менеджер / </a:t>
            </a:r>
            <a:r>
              <a:rPr lang="uk-UA" sz="3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менеджерка</a:t>
            </a:r>
            <a:r>
              <a:rPr lang="uk-UA" sz="3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громади</a:t>
            </a:r>
            <a:endParaRPr sz="32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" name="Google Shape;59;p1" title="Jittest_pres_logos_white.png"/>
          <p:cNvPicPr preferRelativeResize="0"/>
          <p:nvPr/>
        </p:nvPicPr>
        <p:blipFill rotWithShape="1">
          <a:blip r:embed="rId5">
            <a:alphaModFix/>
          </a:blip>
          <a:srcRect t="1" r="73867" b="-23158"/>
          <a:stretch/>
        </p:blipFill>
        <p:spPr>
          <a:xfrm>
            <a:off x="949550" y="4225502"/>
            <a:ext cx="1087305" cy="42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59;p1" title="Jittest_pres_logos_white.png">
            <a:extLst>
              <a:ext uri="{FF2B5EF4-FFF2-40B4-BE49-F238E27FC236}">
                <a16:creationId xmlns:a16="http://schemas.microsoft.com/office/drawing/2014/main" id="{B4F5C849-E265-486B-BCC5-150CC1127D9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27911" t="-22" r="27966" b="-23136"/>
          <a:stretch/>
        </p:blipFill>
        <p:spPr>
          <a:xfrm>
            <a:off x="2097654" y="4225501"/>
            <a:ext cx="1835843" cy="42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59;p1" title="Jittest_pres_logos_white.png">
            <a:extLst>
              <a:ext uri="{FF2B5EF4-FFF2-40B4-BE49-F238E27FC236}">
                <a16:creationId xmlns:a16="http://schemas.microsoft.com/office/drawing/2014/main" id="{E03824D7-F586-48E3-AB0B-BE8621CEC337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74938" t="-23158" b="1"/>
          <a:stretch/>
        </p:blipFill>
        <p:spPr>
          <a:xfrm>
            <a:off x="5197913" y="4145528"/>
            <a:ext cx="1042775" cy="42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8947D5F-E48C-4C2B-BD77-C10FE79208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73777" y="4003004"/>
            <a:ext cx="1106438" cy="73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652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" name="Google Shape;232;p10"/>
          <p:cNvGrpSpPr/>
          <p:nvPr/>
        </p:nvGrpSpPr>
        <p:grpSpPr>
          <a:xfrm>
            <a:off x="0" y="-6350"/>
            <a:ext cx="5199800" cy="1016100"/>
            <a:chOff x="0" y="-6350"/>
            <a:chExt cx="5199800" cy="1016100"/>
          </a:xfrm>
        </p:grpSpPr>
        <p:sp>
          <p:nvSpPr>
            <p:cNvPr id="233" name="Google Shape;233;p10"/>
            <p:cNvSpPr/>
            <p:nvPr/>
          </p:nvSpPr>
          <p:spPr>
            <a:xfrm>
              <a:off x="653300" y="-6350"/>
              <a:ext cx="45465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10"/>
            <p:cNvSpPr/>
            <p:nvPr/>
          </p:nvSpPr>
          <p:spPr>
            <a:xfrm>
              <a:off x="410400" y="-6350"/>
              <a:ext cx="1821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10"/>
            <p:cNvSpPr/>
            <p:nvPr/>
          </p:nvSpPr>
          <p:spPr>
            <a:xfrm>
              <a:off x="210988" y="-6350"/>
              <a:ext cx="1386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10"/>
            <p:cNvSpPr/>
            <p:nvPr/>
          </p:nvSpPr>
          <p:spPr>
            <a:xfrm>
              <a:off x="84650" y="-6350"/>
              <a:ext cx="855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10"/>
            <p:cNvSpPr/>
            <p:nvPr/>
          </p:nvSpPr>
          <p:spPr>
            <a:xfrm>
              <a:off x="0" y="-6350"/>
              <a:ext cx="438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8" name="Google Shape;238;p10"/>
          <p:cNvSpPr txBox="1"/>
          <p:nvPr/>
        </p:nvSpPr>
        <p:spPr>
          <a:xfrm>
            <a:off x="775350" y="104972"/>
            <a:ext cx="4546500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uk-UA" sz="2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Повноваження соціальних менеджерів в організації надання соціальних послуг</a:t>
            </a:r>
            <a:endParaRPr sz="20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10"/>
          <p:cNvSpPr/>
          <p:nvPr/>
        </p:nvSpPr>
        <p:spPr>
          <a:xfrm>
            <a:off x="1398255" y="1121072"/>
            <a:ext cx="6729004" cy="966443"/>
          </a:xfrm>
          <a:prstGeom prst="ellipse">
            <a:avLst/>
          </a:prstGeom>
          <a:solidFill>
            <a:srgbClr val="F8B017"/>
          </a:solidFill>
          <a:ln>
            <a:noFill/>
          </a:ln>
        </p:spPr>
        <p:txBody>
          <a:bodyPr spcFirstLastPara="1" wrap="square" lIns="54375" tIns="27200" rIns="54375" bIns="272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6"/>
              <a:buFont typeface="Arial"/>
              <a:buNone/>
            </a:pPr>
            <a:endParaRPr sz="91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10"/>
          <p:cNvSpPr/>
          <p:nvPr/>
        </p:nvSpPr>
        <p:spPr>
          <a:xfrm>
            <a:off x="1543178" y="1392799"/>
            <a:ext cx="6439157" cy="422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Соціальний менеджер/менеджерка громади</a:t>
            </a:r>
            <a:endParaRPr sz="2400" b="0" i="0" u="none" strike="noStrike" cap="none">
              <a:solidFill>
                <a:srgbClr val="40404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2" name="Google Shape;242;p10"/>
          <p:cNvSpPr/>
          <p:nvPr/>
        </p:nvSpPr>
        <p:spPr>
          <a:xfrm>
            <a:off x="1984418" y="2341747"/>
            <a:ext cx="1870002" cy="1559318"/>
          </a:xfrm>
          <a:prstGeom prst="ellipse">
            <a:avLst/>
          </a:prstGeom>
          <a:solidFill>
            <a:srgbClr val="B0D4D5"/>
          </a:solidFill>
          <a:ln>
            <a:noFill/>
          </a:ln>
        </p:spPr>
        <p:txBody>
          <a:bodyPr spcFirstLastPara="1" wrap="square" lIns="54375" tIns="27200" rIns="54375" bIns="272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6"/>
              <a:buFont typeface="Arial"/>
              <a:buNone/>
            </a:pPr>
            <a:endParaRPr sz="91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10"/>
          <p:cNvSpPr/>
          <p:nvPr/>
        </p:nvSpPr>
        <p:spPr>
          <a:xfrm>
            <a:off x="649879" y="3394646"/>
            <a:ext cx="1838931" cy="1578732"/>
          </a:xfrm>
          <a:prstGeom prst="ellipse">
            <a:avLst/>
          </a:prstGeom>
          <a:solidFill>
            <a:srgbClr val="B0D4D5"/>
          </a:solidFill>
          <a:ln>
            <a:noFill/>
          </a:ln>
        </p:spPr>
        <p:txBody>
          <a:bodyPr spcFirstLastPara="1" wrap="square" lIns="54375" tIns="27200" rIns="54375" bIns="272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6"/>
              <a:buFont typeface="Arial"/>
              <a:buNone/>
            </a:pPr>
            <a:endParaRPr sz="91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0"/>
          <p:cNvSpPr/>
          <p:nvPr/>
        </p:nvSpPr>
        <p:spPr>
          <a:xfrm>
            <a:off x="3195190" y="3376794"/>
            <a:ext cx="1769010" cy="1779211"/>
          </a:xfrm>
          <a:prstGeom prst="ellipse">
            <a:avLst/>
          </a:prstGeom>
          <a:solidFill>
            <a:srgbClr val="B0D4D5"/>
          </a:solidFill>
          <a:ln>
            <a:noFill/>
          </a:ln>
        </p:spPr>
        <p:txBody>
          <a:bodyPr spcFirstLastPara="1" wrap="square" lIns="54375" tIns="27200" rIns="54375" bIns="272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6"/>
              <a:buFont typeface="Arial"/>
              <a:buNone/>
            </a:pPr>
            <a:endParaRPr sz="91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10"/>
          <p:cNvSpPr/>
          <p:nvPr/>
        </p:nvSpPr>
        <p:spPr>
          <a:xfrm>
            <a:off x="471545" y="1928324"/>
            <a:ext cx="1824928" cy="1612680"/>
          </a:xfrm>
          <a:prstGeom prst="ellipse">
            <a:avLst/>
          </a:prstGeom>
          <a:solidFill>
            <a:srgbClr val="B0D4D5"/>
          </a:solidFill>
          <a:ln>
            <a:noFill/>
          </a:ln>
        </p:spPr>
        <p:txBody>
          <a:bodyPr spcFirstLastPara="1" wrap="square" lIns="54375" tIns="27200" rIns="54375" bIns="272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6"/>
              <a:buFont typeface="Arial"/>
              <a:buNone/>
            </a:pPr>
            <a:endParaRPr sz="91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10"/>
          <p:cNvSpPr/>
          <p:nvPr/>
        </p:nvSpPr>
        <p:spPr>
          <a:xfrm>
            <a:off x="4000618" y="2094197"/>
            <a:ext cx="1706101" cy="1616027"/>
          </a:xfrm>
          <a:prstGeom prst="ellipse">
            <a:avLst/>
          </a:prstGeom>
          <a:solidFill>
            <a:srgbClr val="B0D4D5"/>
          </a:solidFill>
          <a:ln>
            <a:noFill/>
          </a:ln>
        </p:spPr>
        <p:txBody>
          <a:bodyPr spcFirstLastPara="1" wrap="square" lIns="54375" tIns="27200" rIns="54375" bIns="272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6"/>
              <a:buFont typeface="Arial"/>
              <a:buNone/>
            </a:pPr>
            <a:endParaRPr sz="91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10"/>
          <p:cNvSpPr/>
          <p:nvPr/>
        </p:nvSpPr>
        <p:spPr>
          <a:xfrm>
            <a:off x="5731872" y="2040695"/>
            <a:ext cx="1982890" cy="1682053"/>
          </a:xfrm>
          <a:prstGeom prst="ellipse">
            <a:avLst/>
          </a:prstGeom>
          <a:solidFill>
            <a:srgbClr val="B0D4D5"/>
          </a:solidFill>
          <a:ln>
            <a:noFill/>
          </a:ln>
        </p:spPr>
        <p:txBody>
          <a:bodyPr spcFirstLastPara="1" wrap="square" lIns="54375" tIns="27200" rIns="54375" bIns="272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6"/>
              <a:buFont typeface="Arial"/>
              <a:buNone/>
            </a:pPr>
            <a:endParaRPr sz="91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10"/>
          <p:cNvSpPr/>
          <p:nvPr/>
        </p:nvSpPr>
        <p:spPr>
          <a:xfrm>
            <a:off x="4900369" y="3376794"/>
            <a:ext cx="1854052" cy="1703776"/>
          </a:xfrm>
          <a:prstGeom prst="ellipse">
            <a:avLst/>
          </a:prstGeom>
          <a:solidFill>
            <a:srgbClr val="B0D4D5"/>
          </a:solidFill>
          <a:ln>
            <a:noFill/>
          </a:ln>
        </p:spPr>
        <p:txBody>
          <a:bodyPr spcFirstLastPara="1" wrap="square" lIns="54375" tIns="27200" rIns="54375" bIns="272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6"/>
              <a:buFont typeface="Arial"/>
              <a:buNone/>
            </a:pPr>
            <a:endParaRPr sz="91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10"/>
          <p:cNvSpPr/>
          <p:nvPr/>
        </p:nvSpPr>
        <p:spPr>
          <a:xfrm>
            <a:off x="715165" y="2454673"/>
            <a:ext cx="1214100" cy="664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виявляє випадок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10"/>
          <p:cNvSpPr/>
          <p:nvPr/>
        </p:nvSpPr>
        <p:spPr>
          <a:xfrm>
            <a:off x="2304629" y="2617346"/>
            <a:ext cx="1214100" cy="1165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проводить первинне оцінювання потреб 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10"/>
          <p:cNvSpPr/>
          <p:nvPr/>
        </p:nvSpPr>
        <p:spPr>
          <a:xfrm>
            <a:off x="4240266" y="2441132"/>
            <a:ext cx="1214100" cy="1165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визначає складність випадку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10"/>
          <p:cNvSpPr/>
          <p:nvPr/>
        </p:nvSpPr>
        <p:spPr>
          <a:xfrm>
            <a:off x="3472423" y="3826235"/>
            <a:ext cx="1214100" cy="1165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координує взаємодію суб'єктів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10"/>
          <p:cNvSpPr/>
          <p:nvPr/>
        </p:nvSpPr>
        <p:spPr>
          <a:xfrm>
            <a:off x="770236" y="3783261"/>
            <a:ext cx="1574656" cy="1165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за потреби залучає мультидисциплінарну команду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10"/>
          <p:cNvSpPr/>
          <p:nvPr/>
        </p:nvSpPr>
        <p:spPr>
          <a:xfrm>
            <a:off x="5978115" y="2320386"/>
            <a:ext cx="1490404" cy="986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приймає рішення про надання або відмову в наданні соціальних послуг 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10"/>
          <p:cNvSpPr/>
          <p:nvPr/>
        </p:nvSpPr>
        <p:spPr>
          <a:xfrm>
            <a:off x="5234016" y="3701199"/>
            <a:ext cx="1214100" cy="1362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здійснює моніторинг ведення випадку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10"/>
          <p:cNvSpPr/>
          <p:nvPr/>
        </p:nvSpPr>
        <p:spPr>
          <a:xfrm>
            <a:off x="6864728" y="3085230"/>
            <a:ext cx="1982890" cy="1682053"/>
          </a:xfrm>
          <a:prstGeom prst="ellipse">
            <a:avLst/>
          </a:prstGeom>
          <a:solidFill>
            <a:srgbClr val="B0D4D5"/>
          </a:solidFill>
          <a:ln>
            <a:noFill/>
          </a:ln>
        </p:spPr>
        <p:txBody>
          <a:bodyPr spcFirstLastPara="1" wrap="square" lIns="54375" tIns="27200" rIns="54375" bIns="272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6"/>
              <a:buFont typeface="Arial"/>
              <a:buNone/>
            </a:pPr>
            <a:endParaRPr sz="91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10"/>
          <p:cNvSpPr/>
          <p:nvPr/>
        </p:nvSpPr>
        <p:spPr>
          <a:xfrm>
            <a:off x="7024237" y="3404667"/>
            <a:ext cx="1668106" cy="1362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вносить інформацію до Реєстру надавачів та отримувачів соціальних послуг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" name="Групувати 28">
            <a:extLst>
              <a:ext uri="{FF2B5EF4-FFF2-40B4-BE49-F238E27FC236}">
                <a16:creationId xmlns:a16="http://schemas.microsoft.com/office/drawing/2014/main" id="{1F161500-97CC-43CE-8340-3CC1AFE508A6}"/>
              </a:ext>
            </a:extLst>
          </p:cNvPr>
          <p:cNvGrpSpPr/>
          <p:nvPr/>
        </p:nvGrpSpPr>
        <p:grpSpPr>
          <a:xfrm>
            <a:off x="5302683" y="186442"/>
            <a:ext cx="3618757" cy="504138"/>
            <a:chOff x="5130298" y="186442"/>
            <a:chExt cx="3618757" cy="504138"/>
          </a:xfrm>
        </p:grpSpPr>
        <p:pic>
          <p:nvPicPr>
            <p:cNvPr id="30" name="Google Shape;76;p2" title="Jittest_pres_logos_color.png">
              <a:extLst>
                <a:ext uri="{FF2B5EF4-FFF2-40B4-BE49-F238E27FC236}">
                  <a16:creationId xmlns:a16="http://schemas.microsoft.com/office/drawing/2014/main" id="{BEEE2566-1FBA-4B9D-A73C-6A0F1827F38A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r="25141" b="-18573"/>
            <a:stretch/>
          </p:blipFill>
          <p:spPr>
            <a:xfrm>
              <a:off x="5130298" y="356572"/>
              <a:ext cx="1982535" cy="2606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" name="Рисунок 30">
              <a:extLst>
                <a:ext uri="{FF2B5EF4-FFF2-40B4-BE49-F238E27FC236}">
                  <a16:creationId xmlns:a16="http://schemas.microsoft.com/office/drawing/2014/main" id="{5B9875E4-F724-46FD-B106-DA9918233F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97843" y="186442"/>
              <a:ext cx="824133" cy="504138"/>
            </a:xfrm>
            <a:prstGeom prst="rect">
              <a:avLst/>
            </a:prstGeom>
          </p:spPr>
        </p:pic>
        <p:pic>
          <p:nvPicPr>
            <p:cNvPr id="32" name="Google Shape;76;p2" title="Jittest_pres_logos_color.png">
              <a:extLst>
                <a:ext uri="{FF2B5EF4-FFF2-40B4-BE49-F238E27FC236}">
                  <a16:creationId xmlns:a16="http://schemas.microsoft.com/office/drawing/2014/main" id="{C80A963D-C2E0-4BB1-B82A-8C2D119EDE68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74859"/>
            <a:stretch/>
          </p:blipFill>
          <p:spPr>
            <a:xfrm>
              <a:off x="7982265" y="349076"/>
              <a:ext cx="766790" cy="25316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3" name="Google Shape;263;p11"/>
          <p:cNvGrpSpPr/>
          <p:nvPr/>
        </p:nvGrpSpPr>
        <p:grpSpPr>
          <a:xfrm>
            <a:off x="0" y="-6350"/>
            <a:ext cx="5199800" cy="1016100"/>
            <a:chOff x="0" y="-6350"/>
            <a:chExt cx="5199800" cy="1016100"/>
          </a:xfrm>
        </p:grpSpPr>
        <p:sp>
          <p:nvSpPr>
            <p:cNvPr id="264" name="Google Shape;264;p11"/>
            <p:cNvSpPr/>
            <p:nvPr/>
          </p:nvSpPr>
          <p:spPr>
            <a:xfrm>
              <a:off x="653300" y="-6350"/>
              <a:ext cx="45465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11"/>
            <p:cNvSpPr/>
            <p:nvPr/>
          </p:nvSpPr>
          <p:spPr>
            <a:xfrm>
              <a:off x="410400" y="-6350"/>
              <a:ext cx="1821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11"/>
            <p:cNvSpPr/>
            <p:nvPr/>
          </p:nvSpPr>
          <p:spPr>
            <a:xfrm>
              <a:off x="210988" y="-6350"/>
              <a:ext cx="1386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11"/>
            <p:cNvSpPr/>
            <p:nvPr/>
          </p:nvSpPr>
          <p:spPr>
            <a:xfrm>
              <a:off x="84650" y="-6350"/>
              <a:ext cx="855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11"/>
            <p:cNvSpPr/>
            <p:nvPr/>
          </p:nvSpPr>
          <p:spPr>
            <a:xfrm>
              <a:off x="0" y="-6350"/>
              <a:ext cx="438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9" name="Google Shape;269;p11"/>
          <p:cNvSpPr txBox="1"/>
          <p:nvPr/>
        </p:nvSpPr>
        <p:spPr>
          <a:xfrm>
            <a:off x="775350" y="104972"/>
            <a:ext cx="4546500" cy="840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uk-UA"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Первинне оцінювання потреб отримувача комплексної послуги з формування життєстійкості</a:t>
            </a:r>
            <a:endParaRPr sz="1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11"/>
          <p:cNvSpPr/>
          <p:nvPr/>
        </p:nvSpPr>
        <p:spPr>
          <a:xfrm>
            <a:off x="402925" y="1507239"/>
            <a:ext cx="3396000" cy="31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Відповідно до Постанови Кабінету Міністрів України від 14 січня 2026 року № 64 «Деякі питання організації надання соціальних послуг» первинне оцінювання потреб </a:t>
            </a:r>
            <a:r>
              <a:rPr lang="uk-UA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проводиться протягом п'яти робочих днів з моменту виявлення випадку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11"/>
          <p:cNvSpPr/>
          <p:nvPr/>
        </p:nvSpPr>
        <p:spPr>
          <a:xfrm>
            <a:off x="4561526" y="1507253"/>
            <a:ext cx="3961200" cy="784441"/>
          </a:xfrm>
          <a:prstGeom prst="roundRect">
            <a:avLst>
              <a:gd name="adj" fmla="val 16667"/>
            </a:avLst>
          </a:prstGeom>
          <a:solidFill>
            <a:srgbClr val="F8B0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Під час первинного оцінювання потреб отримувача соціальний менеджер/менеджерка громади: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11"/>
          <p:cNvSpPr/>
          <p:nvPr/>
        </p:nvSpPr>
        <p:spPr>
          <a:xfrm>
            <a:off x="4561526" y="2291694"/>
            <a:ext cx="3961200" cy="2228700"/>
          </a:xfrm>
          <a:prstGeom prst="roundRect">
            <a:avLst>
              <a:gd name="adj" fmla="val 16667"/>
            </a:avLst>
          </a:prstGeom>
          <a:solidFill>
            <a:srgbClr val="007577">
              <a:alpha val="3098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uk-UA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перевіряє інформацію про особу або сім'ю;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uk-UA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організовує зустріч або відвідування;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uk-UA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збирає та аналізує інформацію;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uk-UA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визначає складні життєві обставини;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uk-UA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оцінює потребу у соціальних послугах;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uk-UA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готує висновок щодо подальших дій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" name="Групувати 13">
            <a:extLst>
              <a:ext uri="{FF2B5EF4-FFF2-40B4-BE49-F238E27FC236}">
                <a16:creationId xmlns:a16="http://schemas.microsoft.com/office/drawing/2014/main" id="{84FCCE80-D773-4B62-8768-CF474DE7F643}"/>
              </a:ext>
            </a:extLst>
          </p:cNvPr>
          <p:cNvGrpSpPr/>
          <p:nvPr/>
        </p:nvGrpSpPr>
        <p:grpSpPr>
          <a:xfrm>
            <a:off x="5302683" y="186442"/>
            <a:ext cx="3618757" cy="504138"/>
            <a:chOff x="5130298" y="186442"/>
            <a:chExt cx="3618757" cy="504138"/>
          </a:xfrm>
        </p:grpSpPr>
        <p:pic>
          <p:nvPicPr>
            <p:cNvPr id="15" name="Google Shape;76;p2" title="Jittest_pres_logos_color.png">
              <a:extLst>
                <a:ext uri="{FF2B5EF4-FFF2-40B4-BE49-F238E27FC236}">
                  <a16:creationId xmlns:a16="http://schemas.microsoft.com/office/drawing/2014/main" id="{26B6F83B-0E66-4AA5-8933-F73B00393F04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r="25141" b="-18573"/>
            <a:stretch/>
          </p:blipFill>
          <p:spPr>
            <a:xfrm>
              <a:off x="5130298" y="356572"/>
              <a:ext cx="1982535" cy="2606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DE60F6FF-0A1A-4F54-A045-E11424E7E4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97843" y="186442"/>
              <a:ext cx="824133" cy="504138"/>
            </a:xfrm>
            <a:prstGeom prst="rect">
              <a:avLst/>
            </a:prstGeom>
          </p:spPr>
        </p:pic>
        <p:pic>
          <p:nvPicPr>
            <p:cNvPr id="17" name="Google Shape;76;p2" title="Jittest_pres_logos_color.png">
              <a:extLst>
                <a:ext uri="{FF2B5EF4-FFF2-40B4-BE49-F238E27FC236}">
                  <a16:creationId xmlns:a16="http://schemas.microsoft.com/office/drawing/2014/main" id="{09399491-B156-46C2-8315-80C6B5C8F83D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74859"/>
            <a:stretch/>
          </p:blipFill>
          <p:spPr>
            <a:xfrm>
              <a:off x="7982265" y="349076"/>
              <a:ext cx="766790" cy="25316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9" name="Google Shape;279;p12"/>
          <p:cNvGrpSpPr/>
          <p:nvPr/>
        </p:nvGrpSpPr>
        <p:grpSpPr>
          <a:xfrm>
            <a:off x="0" y="-6350"/>
            <a:ext cx="5199800" cy="1016100"/>
            <a:chOff x="0" y="-6350"/>
            <a:chExt cx="5199800" cy="1016100"/>
          </a:xfrm>
        </p:grpSpPr>
        <p:sp>
          <p:nvSpPr>
            <p:cNvPr id="280" name="Google Shape;280;p12"/>
            <p:cNvSpPr/>
            <p:nvPr/>
          </p:nvSpPr>
          <p:spPr>
            <a:xfrm>
              <a:off x="653300" y="-6350"/>
              <a:ext cx="45465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12"/>
            <p:cNvSpPr/>
            <p:nvPr/>
          </p:nvSpPr>
          <p:spPr>
            <a:xfrm>
              <a:off x="410400" y="-6350"/>
              <a:ext cx="1821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12"/>
            <p:cNvSpPr/>
            <p:nvPr/>
          </p:nvSpPr>
          <p:spPr>
            <a:xfrm>
              <a:off x="210988" y="-6350"/>
              <a:ext cx="1386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12"/>
            <p:cNvSpPr/>
            <p:nvPr/>
          </p:nvSpPr>
          <p:spPr>
            <a:xfrm>
              <a:off x="84650" y="-6350"/>
              <a:ext cx="855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12"/>
            <p:cNvSpPr/>
            <p:nvPr/>
          </p:nvSpPr>
          <p:spPr>
            <a:xfrm>
              <a:off x="0" y="-6350"/>
              <a:ext cx="438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5" name="Google Shape;285;p12"/>
          <p:cNvSpPr txBox="1"/>
          <p:nvPr/>
        </p:nvSpPr>
        <p:spPr>
          <a:xfrm>
            <a:off x="779450" y="109705"/>
            <a:ext cx="4294200" cy="840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Прийняття рішення за результатами первинного оцінювання</a:t>
            </a:r>
            <a:endParaRPr sz="1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12"/>
          <p:cNvSpPr/>
          <p:nvPr/>
        </p:nvSpPr>
        <p:spPr>
          <a:xfrm>
            <a:off x="362750" y="1954800"/>
            <a:ext cx="3961200" cy="2228700"/>
          </a:xfrm>
          <a:prstGeom prst="roundRect">
            <a:avLst>
              <a:gd name="adj" fmla="val 16667"/>
            </a:avLst>
          </a:prstGeom>
          <a:solidFill>
            <a:srgbClr val="007577">
              <a:alpha val="3098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uk-UA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перевіряє подані документи;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uk-UA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інформує отримувача про результати перевірки;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uk-UA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готує матеріали для прийняття рішення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12"/>
          <p:cNvSpPr/>
          <p:nvPr/>
        </p:nvSpPr>
        <p:spPr>
          <a:xfrm>
            <a:off x="4806225" y="1954800"/>
            <a:ext cx="3961200" cy="2228700"/>
          </a:xfrm>
          <a:prstGeom prst="roundRect">
            <a:avLst>
              <a:gd name="adj" fmla="val 16667"/>
            </a:avLst>
          </a:prstGeom>
          <a:solidFill>
            <a:srgbClr val="007577">
              <a:alpha val="3098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uk-UA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надання соціальних послуг;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uk-UA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відмову в наданні соціальних послуг;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uk-UA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обов'язкове надання соціальних послуг (у випадках, визначених законодавством);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uk-UA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направлення матеріалів до уповноваженого органу регіону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12"/>
          <p:cNvSpPr/>
          <p:nvPr/>
        </p:nvSpPr>
        <p:spPr>
          <a:xfrm>
            <a:off x="362750" y="1274514"/>
            <a:ext cx="3961200" cy="784441"/>
          </a:xfrm>
          <a:prstGeom prst="roundRect">
            <a:avLst>
              <a:gd name="adj" fmla="val 16667"/>
            </a:avLst>
          </a:prstGeom>
          <a:solidFill>
            <a:srgbClr val="F8B0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Після завершення первинного оцінювання соціальний менеджер/менеджерка: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12"/>
          <p:cNvSpPr/>
          <p:nvPr/>
        </p:nvSpPr>
        <p:spPr>
          <a:xfrm>
            <a:off x="4806225" y="1274514"/>
            <a:ext cx="3961200" cy="784441"/>
          </a:xfrm>
          <a:prstGeom prst="roundRect">
            <a:avLst>
              <a:gd name="adj" fmla="val 16667"/>
            </a:avLst>
          </a:prstGeom>
          <a:solidFill>
            <a:srgbClr val="F8B0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uk-UA"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За результатами розгляду приймається рішення про: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" name="Групувати 14">
            <a:extLst>
              <a:ext uri="{FF2B5EF4-FFF2-40B4-BE49-F238E27FC236}">
                <a16:creationId xmlns:a16="http://schemas.microsoft.com/office/drawing/2014/main" id="{55D2B2C0-97DF-47EE-A8EC-C9A954AF23CB}"/>
              </a:ext>
            </a:extLst>
          </p:cNvPr>
          <p:cNvGrpSpPr/>
          <p:nvPr/>
        </p:nvGrpSpPr>
        <p:grpSpPr>
          <a:xfrm>
            <a:off x="5302683" y="186442"/>
            <a:ext cx="3618757" cy="504138"/>
            <a:chOff x="5130298" y="186442"/>
            <a:chExt cx="3618757" cy="504138"/>
          </a:xfrm>
        </p:grpSpPr>
        <p:pic>
          <p:nvPicPr>
            <p:cNvPr id="16" name="Google Shape;76;p2" title="Jittest_pres_logos_color.png">
              <a:extLst>
                <a:ext uri="{FF2B5EF4-FFF2-40B4-BE49-F238E27FC236}">
                  <a16:creationId xmlns:a16="http://schemas.microsoft.com/office/drawing/2014/main" id="{311CB79C-6B77-4A62-BC8A-745681626BE9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r="25141" b="-18573"/>
            <a:stretch/>
          </p:blipFill>
          <p:spPr>
            <a:xfrm>
              <a:off x="5130298" y="356572"/>
              <a:ext cx="1982535" cy="2606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5A16B2D8-DD0F-4DA3-83E0-A3ECCA5BB9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97843" y="186442"/>
              <a:ext cx="824133" cy="504138"/>
            </a:xfrm>
            <a:prstGeom prst="rect">
              <a:avLst/>
            </a:prstGeom>
          </p:spPr>
        </p:pic>
        <p:pic>
          <p:nvPicPr>
            <p:cNvPr id="18" name="Google Shape;76;p2" title="Jittest_pres_logos_color.png">
              <a:extLst>
                <a:ext uri="{FF2B5EF4-FFF2-40B4-BE49-F238E27FC236}">
                  <a16:creationId xmlns:a16="http://schemas.microsoft.com/office/drawing/2014/main" id="{1CB03C1B-9780-4099-BF7F-6FB53576E77D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74859"/>
            <a:stretch/>
          </p:blipFill>
          <p:spPr>
            <a:xfrm>
              <a:off x="7982265" y="349076"/>
              <a:ext cx="766790" cy="25316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" name="Google Shape;296;p13"/>
          <p:cNvGrpSpPr/>
          <p:nvPr/>
        </p:nvGrpSpPr>
        <p:grpSpPr>
          <a:xfrm>
            <a:off x="0" y="-6350"/>
            <a:ext cx="5199800" cy="1016100"/>
            <a:chOff x="0" y="-6350"/>
            <a:chExt cx="5199800" cy="1016100"/>
          </a:xfrm>
        </p:grpSpPr>
        <p:sp>
          <p:nvSpPr>
            <p:cNvPr id="297" name="Google Shape;297;p13"/>
            <p:cNvSpPr/>
            <p:nvPr/>
          </p:nvSpPr>
          <p:spPr>
            <a:xfrm>
              <a:off x="653300" y="-6350"/>
              <a:ext cx="45465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13"/>
            <p:cNvSpPr/>
            <p:nvPr/>
          </p:nvSpPr>
          <p:spPr>
            <a:xfrm>
              <a:off x="410400" y="-6350"/>
              <a:ext cx="1821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13"/>
            <p:cNvSpPr/>
            <p:nvPr/>
          </p:nvSpPr>
          <p:spPr>
            <a:xfrm>
              <a:off x="210988" y="-6350"/>
              <a:ext cx="1386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13"/>
            <p:cNvSpPr/>
            <p:nvPr/>
          </p:nvSpPr>
          <p:spPr>
            <a:xfrm>
              <a:off x="84650" y="-6350"/>
              <a:ext cx="855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13"/>
            <p:cNvSpPr/>
            <p:nvPr/>
          </p:nvSpPr>
          <p:spPr>
            <a:xfrm>
              <a:off x="0" y="-6350"/>
              <a:ext cx="438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2" name="Google Shape;302;p13"/>
          <p:cNvSpPr txBox="1"/>
          <p:nvPr/>
        </p:nvSpPr>
        <p:spPr>
          <a:xfrm>
            <a:off x="775350" y="104972"/>
            <a:ext cx="4546500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uk-UA" sz="2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Взаємодія соціального менеджера громади з Центром життєстійкості</a:t>
            </a:r>
            <a:endParaRPr sz="20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13"/>
          <p:cNvSpPr/>
          <p:nvPr/>
        </p:nvSpPr>
        <p:spPr>
          <a:xfrm>
            <a:off x="125882" y="3891613"/>
            <a:ext cx="9018118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uk-UA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Важливо!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uk-UA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Посада соціального менеджера надавача комплексної соціальної послуги є окремою і не стосується соціального менеджера громади</a:t>
            </a:r>
            <a:endParaRPr/>
          </a:p>
        </p:txBody>
      </p:sp>
      <p:sp>
        <p:nvSpPr>
          <p:cNvPr id="305" name="Google Shape;305;p13"/>
          <p:cNvSpPr/>
          <p:nvPr/>
        </p:nvSpPr>
        <p:spPr>
          <a:xfrm>
            <a:off x="417624" y="1941976"/>
            <a:ext cx="1822727" cy="1814577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7AACA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91425" rIns="126000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організації надання комплексної соціальної послуги в приміщенні Центру життєстійкості 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13"/>
          <p:cNvSpPr/>
          <p:nvPr/>
        </p:nvSpPr>
        <p:spPr>
          <a:xfrm>
            <a:off x="2281841" y="1941976"/>
            <a:ext cx="1663948" cy="1814577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7AACA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91425" rIns="126000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планування мобільної роботи Центру життєстійкості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13"/>
          <p:cNvSpPr/>
          <p:nvPr/>
        </p:nvSpPr>
        <p:spPr>
          <a:xfrm>
            <a:off x="3987281" y="1941975"/>
            <a:ext cx="1438173" cy="1824015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7AACA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91425" rIns="126000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отримання інформації про планові виїзні заходи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13"/>
          <p:cNvSpPr/>
          <p:nvPr/>
        </p:nvSpPr>
        <p:spPr>
          <a:xfrm>
            <a:off x="5466945" y="1941975"/>
            <a:ext cx="1579984" cy="1808183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7AACA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91425" rIns="126000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направлення отримувачів комплексної соціальної послуги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13"/>
          <p:cNvSpPr/>
          <p:nvPr/>
        </p:nvSpPr>
        <p:spPr>
          <a:xfrm>
            <a:off x="7088419" y="1944183"/>
            <a:ext cx="1686134" cy="1819597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7AACA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91425" rIns="126000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контролю дотримання вимог реалізації експериментального проекту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13"/>
          <p:cNvSpPr/>
          <p:nvPr/>
        </p:nvSpPr>
        <p:spPr>
          <a:xfrm>
            <a:off x="417624" y="1417089"/>
            <a:ext cx="8372374" cy="497989"/>
          </a:xfrm>
          <a:prstGeom prst="roundRect">
            <a:avLst>
              <a:gd name="adj" fmla="val 16667"/>
            </a:avLst>
          </a:prstGeom>
          <a:solidFill>
            <a:srgbClr val="007577">
              <a:alpha val="3098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Соціальний менеджер громади забезпечує взаємодію щодо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" name="Групувати 17">
            <a:extLst>
              <a:ext uri="{FF2B5EF4-FFF2-40B4-BE49-F238E27FC236}">
                <a16:creationId xmlns:a16="http://schemas.microsoft.com/office/drawing/2014/main" id="{0152168D-F29F-4213-A3FC-B9B280912335}"/>
              </a:ext>
            </a:extLst>
          </p:cNvPr>
          <p:cNvGrpSpPr/>
          <p:nvPr/>
        </p:nvGrpSpPr>
        <p:grpSpPr>
          <a:xfrm>
            <a:off x="5302683" y="186442"/>
            <a:ext cx="3618757" cy="504138"/>
            <a:chOff x="5130298" y="186442"/>
            <a:chExt cx="3618757" cy="504138"/>
          </a:xfrm>
        </p:grpSpPr>
        <p:pic>
          <p:nvPicPr>
            <p:cNvPr id="19" name="Google Shape;76;p2" title="Jittest_pres_logos_color.png">
              <a:extLst>
                <a:ext uri="{FF2B5EF4-FFF2-40B4-BE49-F238E27FC236}">
                  <a16:creationId xmlns:a16="http://schemas.microsoft.com/office/drawing/2014/main" id="{F158EE5E-DF30-4A93-9AFC-2F3826538197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r="25141" b="-18573"/>
            <a:stretch/>
          </p:blipFill>
          <p:spPr>
            <a:xfrm>
              <a:off x="5130298" y="356572"/>
              <a:ext cx="1982535" cy="2606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73E1BB9F-5E39-4365-8787-1942364C05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97843" y="186442"/>
              <a:ext cx="824133" cy="504138"/>
            </a:xfrm>
            <a:prstGeom prst="rect">
              <a:avLst/>
            </a:prstGeom>
          </p:spPr>
        </p:pic>
        <p:pic>
          <p:nvPicPr>
            <p:cNvPr id="21" name="Google Shape;76;p2" title="Jittest_pres_logos_color.png">
              <a:extLst>
                <a:ext uri="{FF2B5EF4-FFF2-40B4-BE49-F238E27FC236}">
                  <a16:creationId xmlns:a16="http://schemas.microsoft.com/office/drawing/2014/main" id="{C8843B95-115B-42EB-A611-5DB85EA0B858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74859"/>
            <a:stretch/>
          </p:blipFill>
          <p:spPr>
            <a:xfrm>
              <a:off x="7982265" y="349076"/>
              <a:ext cx="766790" cy="25316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6" name="Google Shape;316;p14"/>
          <p:cNvGrpSpPr/>
          <p:nvPr/>
        </p:nvGrpSpPr>
        <p:grpSpPr>
          <a:xfrm>
            <a:off x="0" y="-6350"/>
            <a:ext cx="5199800" cy="1016100"/>
            <a:chOff x="0" y="-6350"/>
            <a:chExt cx="5199800" cy="1016100"/>
          </a:xfrm>
        </p:grpSpPr>
        <p:sp>
          <p:nvSpPr>
            <p:cNvPr id="317" name="Google Shape;317;p14"/>
            <p:cNvSpPr/>
            <p:nvPr/>
          </p:nvSpPr>
          <p:spPr>
            <a:xfrm>
              <a:off x="653300" y="-6350"/>
              <a:ext cx="45465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14"/>
            <p:cNvSpPr/>
            <p:nvPr/>
          </p:nvSpPr>
          <p:spPr>
            <a:xfrm>
              <a:off x="410400" y="-6350"/>
              <a:ext cx="1821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14"/>
            <p:cNvSpPr/>
            <p:nvPr/>
          </p:nvSpPr>
          <p:spPr>
            <a:xfrm>
              <a:off x="210988" y="-6350"/>
              <a:ext cx="1386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14"/>
            <p:cNvSpPr/>
            <p:nvPr/>
          </p:nvSpPr>
          <p:spPr>
            <a:xfrm>
              <a:off x="84650" y="-6350"/>
              <a:ext cx="855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14"/>
            <p:cNvSpPr/>
            <p:nvPr/>
          </p:nvSpPr>
          <p:spPr>
            <a:xfrm>
              <a:off x="0" y="-6350"/>
              <a:ext cx="438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2" name="Google Shape;322;p14"/>
          <p:cNvSpPr txBox="1"/>
          <p:nvPr/>
        </p:nvSpPr>
        <p:spPr>
          <a:xfrm>
            <a:off x="775350" y="104972"/>
            <a:ext cx="4546500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uk-UA" sz="2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Соціальний менеджер громади у реалізації комплексної послуги з формування життєстійкості</a:t>
            </a:r>
            <a:endParaRPr sz="20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14"/>
          <p:cNvSpPr/>
          <p:nvPr/>
        </p:nvSpPr>
        <p:spPr>
          <a:xfrm>
            <a:off x="210988" y="1607562"/>
            <a:ext cx="8617628" cy="2062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Відповідно до пункту 16 Постанови Кабінету Міністрів України № 1505 </a:t>
            </a:r>
            <a:r>
              <a:rPr lang="uk-UA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уповноважений орган громади: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визначає соціального менеджера громади;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забезпечує взаємодію з учасниками експериментального проекту;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організовує співпрацю надавача із суб'єктами взаємодії;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проводить моніторинг якості комплексної соціальної послуги;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   щокварталу інформує Фонд соціального захисту осіб з інвалідністю про          </a:t>
            </a:r>
            <a:r>
              <a:rPr lang="uk-UA"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________ </a:t>
            </a:r>
            <a:r>
              <a:rPr lang="uk-UA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результати моніторингу</a:t>
            </a:r>
            <a:endParaRPr/>
          </a:p>
        </p:txBody>
      </p:sp>
      <p:pic>
        <p:nvPicPr>
          <p:cNvPr id="325" name="Google Shape;325;p14"/>
          <p:cNvPicPr preferRelativeResize="0"/>
          <p:nvPr/>
        </p:nvPicPr>
        <p:blipFill rotWithShape="1">
          <a:blip r:embed="rId3">
            <a:alphaModFix/>
          </a:blip>
          <a:srcRect l="33836" t="-4581"/>
          <a:stretch/>
        </p:blipFill>
        <p:spPr>
          <a:xfrm>
            <a:off x="349588" y="2142116"/>
            <a:ext cx="187014" cy="319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14"/>
          <p:cNvPicPr preferRelativeResize="0"/>
          <p:nvPr/>
        </p:nvPicPr>
        <p:blipFill rotWithShape="1">
          <a:blip r:embed="rId3">
            <a:alphaModFix/>
          </a:blip>
          <a:srcRect l="33836" t="-4581"/>
          <a:stretch/>
        </p:blipFill>
        <p:spPr>
          <a:xfrm>
            <a:off x="536759" y="2340246"/>
            <a:ext cx="187014" cy="319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14"/>
          <p:cNvPicPr preferRelativeResize="0"/>
          <p:nvPr/>
        </p:nvPicPr>
        <p:blipFill rotWithShape="1">
          <a:blip r:embed="rId3">
            <a:alphaModFix/>
          </a:blip>
          <a:srcRect l="33836" t="-4581"/>
          <a:stretch/>
        </p:blipFill>
        <p:spPr>
          <a:xfrm>
            <a:off x="702289" y="2589986"/>
            <a:ext cx="187014" cy="319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14"/>
          <p:cNvPicPr preferRelativeResize="0"/>
          <p:nvPr/>
        </p:nvPicPr>
        <p:blipFill rotWithShape="1">
          <a:blip r:embed="rId3">
            <a:alphaModFix/>
          </a:blip>
          <a:srcRect l="33836" t="-4581"/>
          <a:stretch/>
        </p:blipFill>
        <p:spPr>
          <a:xfrm>
            <a:off x="889303" y="2839726"/>
            <a:ext cx="187014" cy="319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14"/>
          <p:cNvPicPr preferRelativeResize="0"/>
          <p:nvPr/>
        </p:nvPicPr>
        <p:blipFill rotWithShape="1">
          <a:blip r:embed="rId3">
            <a:alphaModFix/>
          </a:blip>
          <a:srcRect l="33836" t="-4581"/>
          <a:stretch/>
        </p:blipFill>
        <p:spPr>
          <a:xfrm>
            <a:off x="1076317" y="3089466"/>
            <a:ext cx="187014" cy="31929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" name="Групувати 16">
            <a:extLst>
              <a:ext uri="{FF2B5EF4-FFF2-40B4-BE49-F238E27FC236}">
                <a16:creationId xmlns:a16="http://schemas.microsoft.com/office/drawing/2014/main" id="{4303C138-415E-47BD-8D69-C9E6F5FD2AB9}"/>
              </a:ext>
            </a:extLst>
          </p:cNvPr>
          <p:cNvGrpSpPr/>
          <p:nvPr/>
        </p:nvGrpSpPr>
        <p:grpSpPr>
          <a:xfrm>
            <a:off x="5302683" y="186442"/>
            <a:ext cx="3618757" cy="504138"/>
            <a:chOff x="5130298" y="186442"/>
            <a:chExt cx="3618757" cy="504138"/>
          </a:xfrm>
        </p:grpSpPr>
        <p:pic>
          <p:nvPicPr>
            <p:cNvPr id="18" name="Google Shape;76;p2" title="Jittest_pres_logos_color.png">
              <a:extLst>
                <a:ext uri="{FF2B5EF4-FFF2-40B4-BE49-F238E27FC236}">
                  <a16:creationId xmlns:a16="http://schemas.microsoft.com/office/drawing/2014/main" id="{6B00FA5C-A0A3-4E71-AF09-C768BE672271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r="25141" b="-18573"/>
            <a:stretch/>
          </p:blipFill>
          <p:spPr>
            <a:xfrm>
              <a:off x="5130298" y="356572"/>
              <a:ext cx="1982535" cy="2606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A1700D2C-228F-481F-B24C-D2B145D9F9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97843" y="186442"/>
              <a:ext cx="824133" cy="504138"/>
            </a:xfrm>
            <a:prstGeom prst="rect">
              <a:avLst/>
            </a:prstGeom>
          </p:spPr>
        </p:pic>
        <p:pic>
          <p:nvPicPr>
            <p:cNvPr id="20" name="Google Shape;76;p2" title="Jittest_pres_logos_color.png">
              <a:extLst>
                <a:ext uri="{FF2B5EF4-FFF2-40B4-BE49-F238E27FC236}">
                  <a16:creationId xmlns:a16="http://schemas.microsoft.com/office/drawing/2014/main" id="{8FA07EEB-4996-483B-BFC9-9C0BCC7EBE8B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l="74859"/>
            <a:stretch/>
          </p:blipFill>
          <p:spPr>
            <a:xfrm>
              <a:off x="7982265" y="349076"/>
              <a:ext cx="766790" cy="25316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5" name="Google Shape;335;p15"/>
          <p:cNvGrpSpPr/>
          <p:nvPr/>
        </p:nvGrpSpPr>
        <p:grpSpPr>
          <a:xfrm>
            <a:off x="0" y="-6350"/>
            <a:ext cx="5199800" cy="1016100"/>
            <a:chOff x="0" y="-6350"/>
            <a:chExt cx="5199800" cy="1016100"/>
          </a:xfrm>
        </p:grpSpPr>
        <p:sp>
          <p:nvSpPr>
            <p:cNvPr id="336" name="Google Shape;336;p15"/>
            <p:cNvSpPr/>
            <p:nvPr/>
          </p:nvSpPr>
          <p:spPr>
            <a:xfrm>
              <a:off x="653300" y="-6350"/>
              <a:ext cx="45465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15"/>
            <p:cNvSpPr/>
            <p:nvPr/>
          </p:nvSpPr>
          <p:spPr>
            <a:xfrm>
              <a:off x="410400" y="-6350"/>
              <a:ext cx="1821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15"/>
            <p:cNvSpPr/>
            <p:nvPr/>
          </p:nvSpPr>
          <p:spPr>
            <a:xfrm>
              <a:off x="210988" y="-6350"/>
              <a:ext cx="1386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15"/>
            <p:cNvSpPr/>
            <p:nvPr/>
          </p:nvSpPr>
          <p:spPr>
            <a:xfrm>
              <a:off x="84650" y="-6350"/>
              <a:ext cx="855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15"/>
            <p:cNvSpPr/>
            <p:nvPr/>
          </p:nvSpPr>
          <p:spPr>
            <a:xfrm>
              <a:off x="0" y="-6350"/>
              <a:ext cx="438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1" name="Google Shape;341;p15"/>
          <p:cNvSpPr txBox="1"/>
          <p:nvPr/>
        </p:nvSpPr>
        <p:spPr>
          <a:xfrm>
            <a:off x="775363" y="49310"/>
            <a:ext cx="4546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uk-UA" sz="2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Соціальний менеджер громади у реалізації комплексної послуги з формування життєстійкості</a:t>
            </a:r>
            <a:endParaRPr sz="20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15"/>
          <p:cNvSpPr/>
          <p:nvPr/>
        </p:nvSpPr>
        <p:spPr>
          <a:xfrm>
            <a:off x="4306489" y="1575814"/>
            <a:ext cx="4607356" cy="1659927"/>
          </a:xfrm>
          <a:prstGeom prst="roundRect">
            <a:avLst>
              <a:gd name="adj" fmla="val 16667"/>
            </a:avLst>
          </a:prstGeom>
          <a:solidFill>
            <a:srgbClr val="F8B0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Відповідно до Постанови Кабінету Міністрів України від 19 листопада 2025 року № 1505 </a:t>
            </a:r>
            <a:r>
              <a:rPr lang="uk-UA" sz="1400" b="1" i="0" u="sng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соціальний менеджер громади є ключовою посадовою особою</a:t>
            </a:r>
            <a:r>
              <a:rPr lang="uk-UA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яка забезпечує взаємодію між усіма учасниками експериментального проекту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15"/>
          <p:cNvSpPr/>
          <p:nvPr/>
        </p:nvSpPr>
        <p:spPr>
          <a:xfrm>
            <a:off x="210988" y="1325869"/>
            <a:ext cx="3961200" cy="3333581"/>
          </a:xfrm>
          <a:prstGeom prst="roundRect">
            <a:avLst>
              <a:gd name="adj" fmla="val 16667"/>
            </a:avLst>
          </a:prstGeom>
          <a:solidFill>
            <a:srgbClr val="007577">
              <a:alpha val="3098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Соціальний менеджер громади визначається уповноваженим органом для: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uk-UA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взаємодії з Фондом соціального захисту осіб з інвалідністю;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uk-UA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взаємодії з надавачем комплексної соціальної послуги;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uk-UA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взаємодії з Національною соціальною сервісною службою України;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uk-UA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взаємодії з отримувачами комплексної соціальної послуги;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uk-UA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організації співпраці надавача із суб'єктами взаємодії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96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15"/>
          <p:cNvSpPr/>
          <p:nvPr/>
        </p:nvSpPr>
        <p:spPr>
          <a:xfrm>
            <a:off x="4306489" y="3380310"/>
            <a:ext cx="4607356" cy="909808"/>
          </a:xfrm>
          <a:prstGeom prst="roundRect">
            <a:avLst>
              <a:gd name="adj" fmla="val 16667"/>
            </a:avLst>
          </a:prstGeom>
          <a:solidFill>
            <a:srgbClr val="FDEA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Оплата праці здійснюється за рахунок коштів місцевого бюджету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" name="Групувати 13">
            <a:extLst>
              <a:ext uri="{FF2B5EF4-FFF2-40B4-BE49-F238E27FC236}">
                <a16:creationId xmlns:a16="http://schemas.microsoft.com/office/drawing/2014/main" id="{87F2A5BA-5E55-40F5-A2E8-ACB3B018AE73}"/>
              </a:ext>
            </a:extLst>
          </p:cNvPr>
          <p:cNvGrpSpPr/>
          <p:nvPr/>
        </p:nvGrpSpPr>
        <p:grpSpPr>
          <a:xfrm>
            <a:off x="5302683" y="186442"/>
            <a:ext cx="3618757" cy="504138"/>
            <a:chOff x="5130298" y="186442"/>
            <a:chExt cx="3618757" cy="504138"/>
          </a:xfrm>
        </p:grpSpPr>
        <p:pic>
          <p:nvPicPr>
            <p:cNvPr id="15" name="Google Shape;76;p2" title="Jittest_pres_logos_color.png">
              <a:extLst>
                <a:ext uri="{FF2B5EF4-FFF2-40B4-BE49-F238E27FC236}">
                  <a16:creationId xmlns:a16="http://schemas.microsoft.com/office/drawing/2014/main" id="{E429EC60-B7C3-488F-8F4F-9EE82BE5EBE9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r="25141" b="-18573"/>
            <a:stretch/>
          </p:blipFill>
          <p:spPr>
            <a:xfrm>
              <a:off x="5130298" y="356572"/>
              <a:ext cx="1982535" cy="2606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2271A460-FEC8-4DCA-84ED-B0D0F16F376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97843" y="186442"/>
              <a:ext cx="824133" cy="504138"/>
            </a:xfrm>
            <a:prstGeom prst="rect">
              <a:avLst/>
            </a:prstGeom>
          </p:spPr>
        </p:pic>
        <p:pic>
          <p:nvPicPr>
            <p:cNvPr id="17" name="Google Shape;76;p2" title="Jittest_pres_logos_color.png">
              <a:extLst>
                <a:ext uri="{FF2B5EF4-FFF2-40B4-BE49-F238E27FC236}">
                  <a16:creationId xmlns:a16="http://schemas.microsoft.com/office/drawing/2014/main" id="{9FA925F1-4B72-442A-A79E-D5001DA7DD78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74859"/>
            <a:stretch/>
          </p:blipFill>
          <p:spPr>
            <a:xfrm>
              <a:off x="7982265" y="349076"/>
              <a:ext cx="766790" cy="25316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"/>
          <p:cNvSpPr txBox="1"/>
          <p:nvPr/>
        </p:nvSpPr>
        <p:spPr>
          <a:xfrm>
            <a:off x="5321850" y="1450714"/>
            <a:ext cx="3254737" cy="3116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r>
              <a:rPr lang="uk-UA" sz="1800" b="1"/>
              <a:t>Уповноважений орган громади:</a:t>
            </a:r>
            <a:endParaRPr lang="uk-UA" sz="1800"/>
          </a:p>
          <a:p>
            <a:r>
              <a:rPr lang="uk-UA" sz="1800"/>
              <a:t>є стороною тристороннього договору; </a:t>
            </a:r>
          </a:p>
          <a:p>
            <a:r>
              <a:rPr lang="uk-UA" sz="1800"/>
              <a:t>проводить моніторинг надання комплексної соціальної послуги; </a:t>
            </a:r>
          </a:p>
          <a:p>
            <a:r>
              <a:rPr lang="uk-UA" sz="1800"/>
              <a:t>здійснює зовнішнє оцінювання якості; </a:t>
            </a:r>
          </a:p>
          <a:p>
            <a:r>
              <a:rPr lang="uk-UA" sz="1800"/>
              <a:t>щокварталу інформує Фонд про результати</a:t>
            </a:r>
          </a:p>
        </p:txBody>
      </p:sp>
      <p:grpSp>
        <p:nvGrpSpPr>
          <p:cNvPr id="86" name="Google Shape;86;p3"/>
          <p:cNvGrpSpPr/>
          <p:nvPr/>
        </p:nvGrpSpPr>
        <p:grpSpPr>
          <a:xfrm>
            <a:off x="0" y="-6350"/>
            <a:ext cx="5199800" cy="1016100"/>
            <a:chOff x="0" y="-6350"/>
            <a:chExt cx="5199800" cy="1016100"/>
          </a:xfrm>
        </p:grpSpPr>
        <p:sp>
          <p:nvSpPr>
            <p:cNvPr id="87" name="Google Shape;87;p3"/>
            <p:cNvSpPr/>
            <p:nvPr/>
          </p:nvSpPr>
          <p:spPr>
            <a:xfrm>
              <a:off x="653300" y="-6350"/>
              <a:ext cx="45465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410400" y="-6350"/>
              <a:ext cx="1821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210988" y="-6350"/>
              <a:ext cx="1386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84650" y="-6350"/>
              <a:ext cx="855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0" y="-6350"/>
              <a:ext cx="438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2" name="Google Shape;92;p3"/>
          <p:cNvSpPr txBox="1"/>
          <p:nvPr/>
        </p:nvSpPr>
        <p:spPr>
          <a:xfrm>
            <a:off x="775350" y="178555"/>
            <a:ext cx="45465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uk-UA" sz="2000" b="1">
                <a:solidFill>
                  <a:srgbClr val="FFFFFF"/>
                </a:solidFill>
              </a:rPr>
              <a:t>Моніторинг якості комплексної соціальної послуги</a:t>
            </a:r>
            <a:endParaRPr sz="2000"/>
          </a:p>
        </p:txBody>
      </p:sp>
      <p:sp>
        <p:nvSpPr>
          <p:cNvPr id="95" name="Google Shape;95;p3"/>
          <p:cNvSpPr/>
          <p:nvPr/>
        </p:nvSpPr>
        <p:spPr>
          <a:xfrm>
            <a:off x="127400" y="3082105"/>
            <a:ext cx="1890470" cy="1777788"/>
          </a:xfrm>
          <a:prstGeom prst="ellipse">
            <a:avLst/>
          </a:prstGeom>
          <a:solidFill>
            <a:srgbClr val="007577">
              <a:alpha val="30980"/>
            </a:srgbClr>
          </a:solidFill>
          <a:ln>
            <a:noFill/>
          </a:ln>
        </p:spPr>
        <p:txBody>
          <a:bodyPr spcFirstLastPara="1" wrap="square" lIns="54375" tIns="27200" rIns="54375" bIns="272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6"/>
              <a:buFont typeface="Arial"/>
              <a:buNone/>
            </a:pPr>
            <a:endParaRPr sz="91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3"/>
          <p:cNvSpPr/>
          <p:nvPr/>
        </p:nvSpPr>
        <p:spPr>
          <a:xfrm>
            <a:off x="1699111" y="1132673"/>
            <a:ext cx="1711311" cy="1656088"/>
          </a:xfrm>
          <a:prstGeom prst="ellipse">
            <a:avLst/>
          </a:prstGeom>
          <a:solidFill>
            <a:srgbClr val="007577">
              <a:alpha val="30980"/>
            </a:srgbClr>
          </a:solidFill>
          <a:ln>
            <a:noFill/>
          </a:ln>
        </p:spPr>
        <p:txBody>
          <a:bodyPr spcFirstLastPara="1" wrap="square" lIns="54375" tIns="27200" rIns="54375" bIns="272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6"/>
              <a:buFont typeface="Arial"/>
              <a:buNone/>
            </a:pPr>
            <a:endParaRPr sz="91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3"/>
          <p:cNvSpPr/>
          <p:nvPr/>
        </p:nvSpPr>
        <p:spPr>
          <a:xfrm>
            <a:off x="3091665" y="3074020"/>
            <a:ext cx="1828948" cy="1801757"/>
          </a:xfrm>
          <a:prstGeom prst="ellipse">
            <a:avLst/>
          </a:prstGeom>
          <a:solidFill>
            <a:srgbClr val="007577">
              <a:alpha val="30980"/>
            </a:srgbClr>
          </a:solidFill>
          <a:ln>
            <a:noFill/>
          </a:ln>
        </p:spPr>
        <p:txBody>
          <a:bodyPr spcFirstLastPara="1" wrap="square" lIns="54375" tIns="27200" rIns="54375" bIns="272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6"/>
              <a:buFont typeface="Arial"/>
              <a:buNone/>
            </a:pPr>
            <a:endParaRPr sz="91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3"/>
          <p:cNvSpPr/>
          <p:nvPr/>
        </p:nvSpPr>
        <p:spPr>
          <a:xfrm>
            <a:off x="1840055" y="1487856"/>
            <a:ext cx="1429422" cy="1043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2"/>
              <a:buFont typeface="Arial"/>
              <a:buNone/>
            </a:pPr>
            <a:r>
              <a:rPr lang="uk-UA">
                <a:solidFill>
                  <a:srgbClr val="40404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Фонд соціального захисту осіб з інвалідністю</a:t>
            </a:r>
            <a:endParaRPr b="0" i="0" u="sng" strike="noStrike" cap="none">
              <a:solidFill>
                <a:srgbClr val="40404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9" name="Google Shape;99;p3"/>
          <p:cNvSpPr/>
          <p:nvPr/>
        </p:nvSpPr>
        <p:spPr>
          <a:xfrm>
            <a:off x="311094" y="3634233"/>
            <a:ext cx="1542932" cy="8258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2"/>
              <a:buFont typeface="Arial"/>
              <a:buNone/>
            </a:pPr>
            <a:r>
              <a:rPr lang="uk-UA" b="0" i="0" u="none" strike="noStrike" cap="none">
                <a:solidFill>
                  <a:srgbClr val="40404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Уповноважений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2"/>
              <a:buFont typeface="Arial"/>
              <a:buNone/>
            </a:pPr>
            <a:r>
              <a:rPr lang="uk-UA">
                <a:solidFill>
                  <a:srgbClr val="40404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</a:t>
            </a:r>
            <a:r>
              <a:rPr lang="uk-UA" b="0" i="0" u="none" strike="noStrike" cap="none">
                <a:solidFill>
                  <a:srgbClr val="40404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рган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2"/>
              <a:buFont typeface="Arial"/>
              <a:buNone/>
            </a:pPr>
            <a:r>
              <a:rPr lang="uk-UA" b="0" i="0" u="none" strike="noStrike" cap="none">
                <a:solidFill>
                  <a:srgbClr val="40404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громади</a:t>
            </a:r>
            <a:endParaRPr b="0" i="0" u="none" strike="noStrike" cap="none">
              <a:solidFill>
                <a:srgbClr val="40404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0" name="Google Shape;100;p3"/>
          <p:cNvSpPr/>
          <p:nvPr/>
        </p:nvSpPr>
        <p:spPr>
          <a:xfrm>
            <a:off x="3154637" y="3552126"/>
            <a:ext cx="1703004" cy="14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2"/>
              <a:buFont typeface="Arial"/>
              <a:buNone/>
            </a:pPr>
            <a:r>
              <a:rPr lang="uk-UA" b="0" i="0" u="none" strike="noStrike" cap="none">
                <a:solidFill>
                  <a:srgbClr val="40404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Надавач комплексної соціальної послуги</a:t>
            </a:r>
            <a:endParaRPr b="0" i="0" u="none" strike="noStrike" cap="none">
              <a:solidFill>
                <a:srgbClr val="40404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1" name="Google Shape;101;p3"/>
          <p:cNvSpPr/>
          <p:nvPr/>
        </p:nvSpPr>
        <p:spPr>
          <a:xfrm>
            <a:off x="1533076" y="2920223"/>
            <a:ext cx="2043383" cy="552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2"/>
              <a:buFont typeface="Arial"/>
              <a:buNone/>
            </a:pPr>
            <a:r>
              <a:rPr lang="uk-UA" sz="1800" b="1">
                <a:solidFill>
                  <a:srgbClr val="40404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Тристоронній договір</a:t>
            </a:r>
            <a:endParaRPr sz="1800" b="1" i="0" u="none" strike="noStrike" cap="none">
              <a:solidFill>
                <a:srgbClr val="40404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2" name="Google Shape;139;p5"/>
          <p:cNvPicPr preferRelativeResize="0"/>
          <p:nvPr/>
        </p:nvPicPr>
        <p:blipFill rotWithShape="1">
          <a:blip r:embed="rId3">
            <a:alphaModFix/>
          </a:blip>
          <a:srcRect l="33836" t="-4581"/>
          <a:stretch/>
        </p:blipFill>
        <p:spPr>
          <a:xfrm>
            <a:off x="5149420" y="2062748"/>
            <a:ext cx="187014" cy="319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39;p5"/>
          <p:cNvPicPr preferRelativeResize="0"/>
          <p:nvPr/>
        </p:nvPicPr>
        <p:blipFill rotWithShape="1">
          <a:blip r:embed="rId3">
            <a:alphaModFix/>
          </a:blip>
          <a:srcRect l="33836" t="-4581"/>
          <a:stretch/>
        </p:blipFill>
        <p:spPr>
          <a:xfrm>
            <a:off x="5155044" y="2600927"/>
            <a:ext cx="187014" cy="319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139;p5"/>
          <p:cNvPicPr preferRelativeResize="0"/>
          <p:nvPr/>
        </p:nvPicPr>
        <p:blipFill rotWithShape="1">
          <a:blip r:embed="rId3">
            <a:alphaModFix/>
          </a:blip>
          <a:srcRect l="33836" t="-4581"/>
          <a:stretch/>
        </p:blipFill>
        <p:spPr>
          <a:xfrm>
            <a:off x="5165371" y="3398632"/>
            <a:ext cx="187014" cy="319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139;p5"/>
          <p:cNvPicPr preferRelativeResize="0"/>
          <p:nvPr/>
        </p:nvPicPr>
        <p:blipFill rotWithShape="1">
          <a:blip r:embed="rId3">
            <a:alphaModFix/>
          </a:blip>
          <a:srcRect l="33836" t="-4581"/>
          <a:stretch/>
        </p:blipFill>
        <p:spPr>
          <a:xfrm>
            <a:off x="5170398" y="3982776"/>
            <a:ext cx="187014" cy="31929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" name="Групувати 23">
            <a:extLst>
              <a:ext uri="{FF2B5EF4-FFF2-40B4-BE49-F238E27FC236}">
                <a16:creationId xmlns:a16="http://schemas.microsoft.com/office/drawing/2014/main" id="{0CE2715F-FE01-422B-9BCF-0830917A0D81}"/>
              </a:ext>
            </a:extLst>
          </p:cNvPr>
          <p:cNvGrpSpPr/>
          <p:nvPr/>
        </p:nvGrpSpPr>
        <p:grpSpPr>
          <a:xfrm>
            <a:off x="5302683" y="186442"/>
            <a:ext cx="3618757" cy="504138"/>
            <a:chOff x="5130298" y="186442"/>
            <a:chExt cx="3618757" cy="504138"/>
          </a:xfrm>
        </p:grpSpPr>
        <p:pic>
          <p:nvPicPr>
            <p:cNvPr id="25" name="Google Shape;76;p2" title="Jittest_pres_logos_color.png">
              <a:extLst>
                <a:ext uri="{FF2B5EF4-FFF2-40B4-BE49-F238E27FC236}">
                  <a16:creationId xmlns:a16="http://schemas.microsoft.com/office/drawing/2014/main" id="{77AF5C54-78CA-4AFB-BF70-64A3FE3D3700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r="25141" b="-18573"/>
            <a:stretch/>
          </p:blipFill>
          <p:spPr>
            <a:xfrm>
              <a:off x="5130298" y="356572"/>
              <a:ext cx="1982535" cy="2606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id="{F62AB611-32B0-4FE3-BC83-BFBB2D9988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97843" y="186442"/>
              <a:ext cx="824133" cy="504138"/>
            </a:xfrm>
            <a:prstGeom prst="rect">
              <a:avLst/>
            </a:prstGeom>
          </p:spPr>
        </p:pic>
        <p:pic>
          <p:nvPicPr>
            <p:cNvPr id="29" name="Google Shape;76;p2" title="Jittest_pres_logos_color.png">
              <a:extLst>
                <a:ext uri="{FF2B5EF4-FFF2-40B4-BE49-F238E27FC236}">
                  <a16:creationId xmlns:a16="http://schemas.microsoft.com/office/drawing/2014/main" id="{A9056683-4697-4AE0-8979-21531DFD18C0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l="74859"/>
            <a:stretch/>
          </p:blipFill>
          <p:spPr>
            <a:xfrm>
              <a:off x="7982265" y="349076"/>
              <a:ext cx="766790" cy="253167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306442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" name="Google Shape;164;p7"/>
          <p:cNvGrpSpPr/>
          <p:nvPr/>
        </p:nvGrpSpPr>
        <p:grpSpPr>
          <a:xfrm>
            <a:off x="0" y="-6350"/>
            <a:ext cx="5199800" cy="1016100"/>
            <a:chOff x="0" y="-6350"/>
            <a:chExt cx="5199800" cy="1016100"/>
          </a:xfrm>
        </p:grpSpPr>
        <p:sp>
          <p:nvSpPr>
            <p:cNvPr id="165" name="Google Shape;165;p7"/>
            <p:cNvSpPr/>
            <p:nvPr/>
          </p:nvSpPr>
          <p:spPr>
            <a:xfrm>
              <a:off x="653300" y="-6350"/>
              <a:ext cx="45465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7"/>
            <p:cNvSpPr/>
            <p:nvPr/>
          </p:nvSpPr>
          <p:spPr>
            <a:xfrm>
              <a:off x="410400" y="-6350"/>
              <a:ext cx="1821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7"/>
            <p:cNvSpPr/>
            <p:nvPr/>
          </p:nvSpPr>
          <p:spPr>
            <a:xfrm>
              <a:off x="210988" y="-6350"/>
              <a:ext cx="1386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7"/>
            <p:cNvSpPr/>
            <p:nvPr/>
          </p:nvSpPr>
          <p:spPr>
            <a:xfrm>
              <a:off x="84650" y="-6350"/>
              <a:ext cx="855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7"/>
            <p:cNvSpPr/>
            <p:nvPr/>
          </p:nvSpPr>
          <p:spPr>
            <a:xfrm>
              <a:off x="0" y="-6350"/>
              <a:ext cx="438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aphicFrame>
        <p:nvGraphicFramePr>
          <p:cNvPr id="171" name="Google Shape;171;p7"/>
          <p:cNvGraphicFramePr/>
          <p:nvPr>
            <p:extLst>
              <p:ext uri="{D42A27DB-BD31-4B8C-83A1-F6EECF244321}">
                <p14:modId xmlns:p14="http://schemas.microsoft.com/office/powerpoint/2010/main" val="81156422"/>
              </p:ext>
            </p:extLst>
          </p:nvPr>
        </p:nvGraphicFramePr>
        <p:xfrm>
          <a:off x="592498" y="1173194"/>
          <a:ext cx="7919039" cy="1930230"/>
        </p:xfrm>
        <a:graphic>
          <a:graphicData uri="http://schemas.openxmlformats.org/drawingml/2006/table">
            <a:tbl>
              <a:tblPr>
                <a:noFill/>
                <a:tableStyleId>{69542E9A-EDED-4DA6-B34E-4D465158C8E3}</a:tableStyleId>
              </a:tblPr>
              <a:tblGrid>
                <a:gridCol w="38763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427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2863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Моніторинг якості надання послуги</a:t>
                      </a:r>
                      <a:endParaRPr sz="1400" u="none" strike="noStrike" cap="none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B01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Оцінювання якості надання послуги</a:t>
                      </a:r>
                      <a:endParaRPr sz="1400" u="none" strike="noStrike" cap="none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B0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663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ru-RU"/>
                        <a:t>Проводяться відповідно до Постанови КМУ № 449</a:t>
                      </a:r>
                      <a:endParaRPr sz="1400" u="none" strike="noStrike" cap="none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D4D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ourier New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D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770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ru-RU"/>
                        <a:t>постійний збір інформації</a:t>
                      </a: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D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ru-RU"/>
                        <a:t>аналіз результатів моніторингу</a:t>
                      </a:r>
                      <a:endParaRPr sz="1400" u="none" strike="noStrike" cap="none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D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72" name="Google Shape;172;p7"/>
          <p:cNvSpPr txBox="1"/>
          <p:nvPr/>
        </p:nvSpPr>
        <p:spPr>
          <a:xfrm>
            <a:off x="714100" y="123155"/>
            <a:ext cx="4546500" cy="757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uk-UA" sz="2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Моніторинг та оцінювання якості </a:t>
            </a:r>
            <a:endParaRPr sz="2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9854075"/>
              </p:ext>
            </p:extLst>
          </p:nvPr>
        </p:nvGraphicFramePr>
        <p:xfrm>
          <a:off x="592498" y="3103424"/>
          <a:ext cx="7919039" cy="1160566"/>
        </p:xfrm>
        <a:graphic>
          <a:graphicData uri="http://schemas.openxmlformats.org/drawingml/2006/table">
            <a:tbl>
              <a:tblPr>
                <a:noFill/>
                <a:tableStyleId>{69542E9A-EDED-4DA6-B34E-4D465158C8E3}</a:tableStyleId>
              </a:tblPr>
              <a:tblGrid>
                <a:gridCol w="3876307">
                  <a:extLst>
                    <a:ext uri="{9D8B030D-6E8A-4147-A177-3AD203B41FA5}">
                      <a16:colId xmlns:a16="http://schemas.microsoft.com/office/drawing/2014/main" val="3783180556"/>
                    </a:ext>
                  </a:extLst>
                </a:gridCol>
                <a:gridCol w="4042732">
                  <a:extLst>
                    <a:ext uri="{9D8B030D-6E8A-4147-A177-3AD203B41FA5}">
                      <a16:colId xmlns:a16="http://schemas.microsoft.com/office/drawing/2014/main" val="1925247637"/>
                    </a:ext>
                  </a:extLst>
                </a:gridCol>
              </a:tblGrid>
              <a:tr h="551301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ru-RU"/>
                        <a:t>контроль дотримання вимог 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ru-RU"/>
                        <a:t>Постанови № 1505</a:t>
                      </a: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D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ourier New"/>
                        <a:buNone/>
                      </a:pPr>
                      <a:r>
                        <a:rPr lang="ru-RU"/>
                        <a:t> визначення ефективності послуги</a:t>
                      </a:r>
                      <a:endParaRPr sz="1400" u="none" strike="noStrike" cap="none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D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294026"/>
                  </a:ext>
                </a:extLst>
              </a:tr>
              <a:tr h="507879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ru-RU"/>
                        <a:t>виявлення проблем у наданні послуги</a:t>
                      </a:r>
                      <a:endParaRPr lang="ru-RU" sz="1400" u="none" strike="noStrike" cap="none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D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ru-RU"/>
                        <a:t>підготовка пропозицій щодо покращення.</a:t>
                      </a:r>
                      <a:endParaRPr lang="ru-RU" sz="1400" u="none" strike="noStrike" cap="none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D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6762110"/>
                  </a:ext>
                </a:extLst>
              </a:tr>
            </a:tbl>
          </a:graphicData>
        </a:graphic>
      </p:graphicFrame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699926"/>
              </p:ext>
            </p:extLst>
          </p:nvPr>
        </p:nvGraphicFramePr>
        <p:xfrm>
          <a:off x="592498" y="4263990"/>
          <a:ext cx="7919039" cy="652687"/>
        </p:xfrm>
        <a:graphic>
          <a:graphicData uri="http://schemas.openxmlformats.org/drawingml/2006/table">
            <a:tbl>
              <a:tblPr>
                <a:noFill/>
                <a:tableStyleId>{69542E9A-EDED-4DA6-B34E-4D465158C8E3}</a:tableStyleId>
              </a:tblPr>
              <a:tblGrid>
                <a:gridCol w="7919039">
                  <a:extLst>
                    <a:ext uri="{9D8B030D-6E8A-4147-A177-3AD203B41FA5}">
                      <a16:colId xmlns:a16="http://schemas.microsoft.com/office/drawing/2014/main" val="2414917551"/>
                    </a:ext>
                  </a:extLst>
                </a:gridCol>
              </a:tblGrid>
              <a:tr h="63405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ru-RU" sz="1400" b="1" i="0" u="none" strike="noStrike" cap="none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щокварталу до 5 числа місяця, наступного за звітним періодом, 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ru-RU" sz="1400" b="1" i="0" u="none" strike="noStrike" cap="none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інформують про результати моніторингу Фонд</a:t>
                      </a:r>
                      <a:endParaRPr lang="ru-RU" sz="1400" u="none" strike="noStrike" cap="none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D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170047"/>
                  </a:ext>
                </a:extLst>
              </a:tr>
            </a:tbl>
          </a:graphicData>
        </a:graphic>
      </p:graphicFrame>
      <p:grpSp>
        <p:nvGrpSpPr>
          <p:cNvPr id="14" name="Групувати 13">
            <a:extLst>
              <a:ext uri="{FF2B5EF4-FFF2-40B4-BE49-F238E27FC236}">
                <a16:creationId xmlns:a16="http://schemas.microsoft.com/office/drawing/2014/main" id="{D6A63368-2849-43CC-A7F0-2361B700FAFF}"/>
              </a:ext>
            </a:extLst>
          </p:cNvPr>
          <p:cNvGrpSpPr/>
          <p:nvPr/>
        </p:nvGrpSpPr>
        <p:grpSpPr>
          <a:xfrm>
            <a:off x="5302683" y="186442"/>
            <a:ext cx="3618757" cy="504138"/>
            <a:chOff x="5130298" y="186442"/>
            <a:chExt cx="3618757" cy="504138"/>
          </a:xfrm>
        </p:grpSpPr>
        <p:pic>
          <p:nvPicPr>
            <p:cNvPr id="15" name="Google Shape;76;p2" title="Jittest_pres_logos_color.png">
              <a:extLst>
                <a:ext uri="{FF2B5EF4-FFF2-40B4-BE49-F238E27FC236}">
                  <a16:creationId xmlns:a16="http://schemas.microsoft.com/office/drawing/2014/main" id="{62CB8D08-1E75-4EF3-9915-6433DA67C7DE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r="25141" b="-18573"/>
            <a:stretch/>
          </p:blipFill>
          <p:spPr>
            <a:xfrm>
              <a:off x="5130298" y="356572"/>
              <a:ext cx="1982535" cy="2606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6E066BB0-B88A-4D26-8BA6-AF51F09932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97843" y="186442"/>
              <a:ext cx="824133" cy="504138"/>
            </a:xfrm>
            <a:prstGeom prst="rect">
              <a:avLst/>
            </a:prstGeom>
          </p:spPr>
        </p:pic>
        <p:pic>
          <p:nvPicPr>
            <p:cNvPr id="17" name="Google Shape;76;p2" title="Jittest_pres_logos_color.png">
              <a:extLst>
                <a:ext uri="{FF2B5EF4-FFF2-40B4-BE49-F238E27FC236}">
                  <a16:creationId xmlns:a16="http://schemas.microsoft.com/office/drawing/2014/main" id="{C7D79D99-F714-4829-A42B-4D6627DD92BA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74859"/>
            <a:stretch/>
          </p:blipFill>
          <p:spPr>
            <a:xfrm>
              <a:off x="7982265" y="349076"/>
              <a:ext cx="766790" cy="253167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7723293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" name="Google Shape;145;p6"/>
          <p:cNvGrpSpPr/>
          <p:nvPr/>
        </p:nvGrpSpPr>
        <p:grpSpPr>
          <a:xfrm>
            <a:off x="0" y="-6350"/>
            <a:ext cx="5199800" cy="1016100"/>
            <a:chOff x="0" y="-6350"/>
            <a:chExt cx="5199800" cy="1016100"/>
          </a:xfrm>
        </p:grpSpPr>
        <p:sp>
          <p:nvSpPr>
            <p:cNvPr id="146" name="Google Shape;146;p6"/>
            <p:cNvSpPr/>
            <p:nvPr/>
          </p:nvSpPr>
          <p:spPr>
            <a:xfrm>
              <a:off x="653300" y="-6350"/>
              <a:ext cx="45465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6"/>
            <p:cNvSpPr/>
            <p:nvPr/>
          </p:nvSpPr>
          <p:spPr>
            <a:xfrm>
              <a:off x="410400" y="-6350"/>
              <a:ext cx="1821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6"/>
            <p:cNvSpPr/>
            <p:nvPr/>
          </p:nvSpPr>
          <p:spPr>
            <a:xfrm>
              <a:off x="210988" y="-6350"/>
              <a:ext cx="1386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6"/>
            <p:cNvSpPr/>
            <p:nvPr/>
          </p:nvSpPr>
          <p:spPr>
            <a:xfrm>
              <a:off x="84650" y="-6350"/>
              <a:ext cx="855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6"/>
            <p:cNvSpPr/>
            <p:nvPr/>
          </p:nvSpPr>
          <p:spPr>
            <a:xfrm>
              <a:off x="0" y="-6350"/>
              <a:ext cx="438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1" name="Google Shape;151;p6"/>
          <p:cNvSpPr txBox="1"/>
          <p:nvPr/>
        </p:nvSpPr>
        <p:spPr>
          <a:xfrm>
            <a:off x="714100" y="95455"/>
            <a:ext cx="4546500" cy="812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uk-UA" sz="2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Чому моніторинг важливий?</a:t>
            </a:r>
            <a:endParaRPr sz="26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6"/>
          <p:cNvSpPr/>
          <p:nvPr/>
        </p:nvSpPr>
        <p:spPr>
          <a:xfrm>
            <a:off x="501450" y="4006251"/>
            <a:ext cx="815783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>
              <a:buClr>
                <a:schemeClr val="dk1"/>
              </a:buClr>
              <a:buSzPts val="1800"/>
            </a:pPr>
            <a:r>
              <a:rPr lang="ru-RU" sz="1800" b="1"/>
              <a:t>Якісний моніторинг </a:t>
            </a:r>
            <a:r>
              <a:rPr lang="ru-RU" sz="1800"/>
              <a:t>- основа ефективної реалізації експериментального проекту</a:t>
            </a:r>
            <a:endParaRPr/>
          </a:p>
        </p:txBody>
      </p:sp>
      <p:sp>
        <p:nvSpPr>
          <p:cNvPr id="154" name="Google Shape;154;p6"/>
          <p:cNvSpPr/>
          <p:nvPr/>
        </p:nvSpPr>
        <p:spPr>
          <a:xfrm>
            <a:off x="2490226" y="2020973"/>
            <a:ext cx="2151624" cy="1509626"/>
          </a:xfrm>
          <a:prstGeom prst="roundRect">
            <a:avLst>
              <a:gd name="adj" fmla="val 16667"/>
            </a:avLst>
          </a:prstGeom>
          <a:solidFill>
            <a:srgbClr val="007577">
              <a:alpha val="30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uk-UA" sz="1600"/>
              <a:t>підтвердження факту надання послуги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6"/>
          <p:cNvSpPr/>
          <p:nvPr/>
        </p:nvSpPr>
        <p:spPr>
          <a:xfrm>
            <a:off x="4696092" y="2020973"/>
            <a:ext cx="1737100" cy="1509626"/>
          </a:xfrm>
          <a:prstGeom prst="roundRect">
            <a:avLst>
              <a:gd name="adj" fmla="val 16667"/>
            </a:avLst>
          </a:prstGeom>
          <a:solidFill>
            <a:srgbClr val="007577">
              <a:alpha val="30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uk-UA" sz="1600"/>
              <a:t>Продовження чи припинення договору з надавачем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"/>
          <p:cNvSpPr/>
          <p:nvPr/>
        </p:nvSpPr>
        <p:spPr>
          <a:xfrm>
            <a:off x="482600" y="2020973"/>
            <a:ext cx="1953384" cy="1539929"/>
          </a:xfrm>
          <a:prstGeom prst="roundRect">
            <a:avLst>
              <a:gd name="adj" fmla="val 16667"/>
            </a:avLst>
          </a:prstGeom>
          <a:solidFill>
            <a:srgbClr val="007577">
              <a:alpha val="30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ru-RU" sz="1600"/>
              <a:t>оплату надавачу комплексної соціальної послуги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6"/>
          <p:cNvSpPr/>
          <p:nvPr/>
        </p:nvSpPr>
        <p:spPr>
          <a:xfrm>
            <a:off x="6487434" y="2020973"/>
            <a:ext cx="2171854" cy="1509626"/>
          </a:xfrm>
          <a:prstGeom prst="roundRect">
            <a:avLst>
              <a:gd name="adj" fmla="val 16667"/>
            </a:avLst>
          </a:prstGeom>
          <a:solidFill>
            <a:srgbClr val="007577">
              <a:alpha val="30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1600"/>
              <a:t>можливість повторного конкурсного відбору надавача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6"/>
          <p:cNvSpPr/>
          <p:nvPr/>
        </p:nvSpPr>
        <p:spPr>
          <a:xfrm>
            <a:off x="482600" y="1511650"/>
            <a:ext cx="8176688" cy="509323"/>
          </a:xfrm>
          <a:prstGeom prst="roundRect">
            <a:avLst>
              <a:gd name="adj" fmla="val 16667"/>
            </a:avLst>
          </a:prstGeom>
          <a:solidFill>
            <a:srgbClr val="F8B0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uk-UA" sz="1600"/>
              <a:t>Моніторинг впливає на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" name="Групувати 16">
            <a:extLst>
              <a:ext uri="{FF2B5EF4-FFF2-40B4-BE49-F238E27FC236}">
                <a16:creationId xmlns:a16="http://schemas.microsoft.com/office/drawing/2014/main" id="{DB2CA100-6DB8-4EEA-8E32-35820749F7AB}"/>
              </a:ext>
            </a:extLst>
          </p:cNvPr>
          <p:cNvGrpSpPr/>
          <p:nvPr/>
        </p:nvGrpSpPr>
        <p:grpSpPr>
          <a:xfrm>
            <a:off x="5302683" y="186442"/>
            <a:ext cx="3618757" cy="504138"/>
            <a:chOff x="5130298" y="186442"/>
            <a:chExt cx="3618757" cy="504138"/>
          </a:xfrm>
        </p:grpSpPr>
        <p:pic>
          <p:nvPicPr>
            <p:cNvPr id="18" name="Google Shape;76;p2" title="Jittest_pres_logos_color.png">
              <a:extLst>
                <a:ext uri="{FF2B5EF4-FFF2-40B4-BE49-F238E27FC236}">
                  <a16:creationId xmlns:a16="http://schemas.microsoft.com/office/drawing/2014/main" id="{16420F00-0A54-47B7-A410-59AED877A991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r="25141" b="-18573"/>
            <a:stretch/>
          </p:blipFill>
          <p:spPr>
            <a:xfrm>
              <a:off x="5130298" y="356572"/>
              <a:ext cx="1982535" cy="2606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FB263CCE-07B5-4803-85D7-5A05581EC0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97843" y="186442"/>
              <a:ext cx="824133" cy="504138"/>
            </a:xfrm>
            <a:prstGeom prst="rect">
              <a:avLst/>
            </a:prstGeom>
          </p:spPr>
        </p:pic>
        <p:pic>
          <p:nvPicPr>
            <p:cNvPr id="20" name="Google Shape;76;p2" title="Jittest_pres_logos_color.png">
              <a:extLst>
                <a:ext uri="{FF2B5EF4-FFF2-40B4-BE49-F238E27FC236}">
                  <a16:creationId xmlns:a16="http://schemas.microsoft.com/office/drawing/2014/main" id="{97D593BF-3324-4361-B61B-CBFBA223CE5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74859"/>
            <a:stretch/>
          </p:blipFill>
          <p:spPr>
            <a:xfrm>
              <a:off x="7982265" y="349076"/>
              <a:ext cx="766790" cy="253167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6621007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16"/>
          <p:cNvSpPr/>
          <p:nvPr/>
        </p:nvSpPr>
        <p:spPr>
          <a:xfrm>
            <a:off x="12333900" y="100"/>
            <a:ext cx="2567100" cy="3905700"/>
          </a:xfrm>
          <a:prstGeom prst="rect">
            <a:avLst/>
          </a:prstGeom>
          <a:solidFill>
            <a:srgbClr val="F8B0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16"/>
          <p:cNvSpPr/>
          <p:nvPr/>
        </p:nvSpPr>
        <p:spPr>
          <a:xfrm>
            <a:off x="12091000" y="94"/>
            <a:ext cx="182100" cy="3905700"/>
          </a:xfrm>
          <a:prstGeom prst="rect">
            <a:avLst/>
          </a:prstGeom>
          <a:solidFill>
            <a:srgbClr val="F8B0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16"/>
          <p:cNvSpPr/>
          <p:nvPr/>
        </p:nvSpPr>
        <p:spPr>
          <a:xfrm>
            <a:off x="11891600" y="75"/>
            <a:ext cx="138600" cy="3905700"/>
          </a:xfrm>
          <a:prstGeom prst="rect">
            <a:avLst/>
          </a:prstGeom>
          <a:solidFill>
            <a:srgbClr val="F8B0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16"/>
          <p:cNvSpPr/>
          <p:nvPr/>
        </p:nvSpPr>
        <p:spPr>
          <a:xfrm>
            <a:off x="11765250" y="75"/>
            <a:ext cx="85500" cy="3905700"/>
          </a:xfrm>
          <a:prstGeom prst="rect">
            <a:avLst/>
          </a:prstGeom>
          <a:solidFill>
            <a:srgbClr val="F8B0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16"/>
          <p:cNvSpPr/>
          <p:nvPr/>
        </p:nvSpPr>
        <p:spPr>
          <a:xfrm>
            <a:off x="11680600" y="151"/>
            <a:ext cx="43800" cy="3905700"/>
          </a:xfrm>
          <a:prstGeom prst="rect">
            <a:avLst/>
          </a:prstGeom>
          <a:solidFill>
            <a:srgbClr val="F8B0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5" name="Google Shape;355;p16" title="DSC_8181.JPG"/>
          <p:cNvPicPr preferRelativeResize="0"/>
          <p:nvPr/>
        </p:nvPicPr>
        <p:blipFill rotWithShape="1">
          <a:blip r:embed="rId3">
            <a:alphaModFix/>
          </a:blip>
          <a:srcRect t="1102" b="7807"/>
          <a:stretch/>
        </p:blipFill>
        <p:spPr>
          <a:xfrm>
            <a:off x="661115" y="0"/>
            <a:ext cx="8471752" cy="5143501"/>
          </a:xfrm>
          <a:prstGeom prst="rect">
            <a:avLst/>
          </a:prstGeom>
          <a:solidFill>
            <a:srgbClr val="D9D9D9"/>
          </a:solidFill>
          <a:ln>
            <a:noFill/>
          </a:ln>
        </p:spPr>
      </p:pic>
      <p:sp>
        <p:nvSpPr>
          <p:cNvPr id="356" name="Google Shape;356;p16"/>
          <p:cNvSpPr/>
          <p:nvPr/>
        </p:nvSpPr>
        <p:spPr>
          <a:xfrm>
            <a:off x="653300" y="2803975"/>
            <a:ext cx="5700608" cy="1422900"/>
          </a:xfrm>
          <a:prstGeom prst="rect">
            <a:avLst/>
          </a:prstGeom>
          <a:solidFill>
            <a:srgbClr val="F8B0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16"/>
          <p:cNvSpPr/>
          <p:nvPr/>
        </p:nvSpPr>
        <p:spPr>
          <a:xfrm>
            <a:off x="410400" y="2803982"/>
            <a:ext cx="182100" cy="1422900"/>
          </a:xfrm>
          <a:prstGeom prst="rect">
            <a:avLst/>
          </a:prstGeom>
          <a:solidFill>
            <a:srgbClr val="F8B0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16"/>
          <p:cNvSpPr/>
          <p:nvPr/>
        </p:nvSpPr>
        <p:spPr>
          <a:xfrm>
            <a:off x="211000" y="2803975"/>
            <a:ext cx="138600" cy="1422900"/>
          </a:xfrm>
          <a:prstGeom prst="rect">
            <a:avLst/>
          </a:prstGeom>
          <a:solidFill>
            <a:srgbClr val="F8B0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16"/>
          <p:cNvSpPr/>
          <p:nvPr/>
        </p:nvSpPr>
        <p:spPr>
          <a:xfrm>
            <a:off x="84650" y="2803975"/>
            <a:ext cx="85500" cy="1422900"/>
          </a:xfrm>
          <a:prstGeom prst="rect">
            <a:avLst/>
          </a:prstGeom>
          <a:solidFill>
            <a:srgbClr val="F8B0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16"/>
          <p:cNvSpPr/>
          <p:nvPr/>
        </p:nvSpPr>
        <p:spPr>
          <a:xfrm>
            <a:off x="0" y="2804002"/>
            <a:ext cx="43800" cy="1422900"/>
          </a:xfrm>
          <a:prstGeom prst="rect">
            <a:avLst/>
          </a:prstGeom>
          <a:solidFill>
            <a:srgbClr val="F8B0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16"/>
          <p:cNvSpPr txBox="1"/>
          <p:nvPr/>
        </p:nvSpPr>
        <p:spPr>
          <a:xfrm>
            <a:off x="854914" y="2963641"/>
            <a:ext cx="4752000" cy="5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uk-UA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Дякуємо за увагу!</a:t>
            </a:r>
            <a:endParaRPr sz="46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" name="Google Shape;59;p1" title="Jittest_pres_logos_white.png">
            <a:extLst>
              <a:ext uri="{FF2B5EF4-FFF2-40B4-BE49-F238E27FC236}">
                <a16:creationId xmlns:a16="http://schemas.microsoft.com/office/drawing/2014/main" id="{831F188B-C4F1-4D54-AFAF-FBB57AB1F4E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1" r="73867" b="-23158"/>
          <a:stretch/>
        </p:blipFill>
        <p:spPr>
          <a:xfrm>
            <a:off x="918290" y="3686243"/>
            <a:ext cx="1087305" cy="42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59;p1" title="Jittest_pres_logos_white.png">
            <a:extLst>
              <a:ext uri="{FF2B5EF4-FFF2-40B4-BE49-F238E27FC236}">
                <a16:creationId xmlns:a16="http://schemas.microsoft.com/office/drawing/2014/main" id="{DE47B65B-8510-4BE8-8468-93B46AB5D33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7911" t="-22" r="27966" b="-23136"/>
          <a:stretch/>
        </p:blipFill>
        <p:spPr>
          <a:xfrm>
            <a:off x="2066394" y="3686242"/>
            <a:ext cx="1835843" cy="42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59;p1" title="Jittest_pres_logos_white.png">
            <a:extLst>
              <a:ext uri="{FF2B5EF4-FFF2-40B4-BE49-F238E27FC236}">
                <a16:creationId xmlns:a16="http://schemas.microsoft.com/office/drawing/2014/main" id="{173E104C-5452-4BD3-B635-5CF0A2384B3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74938" t="-23158" b="1"/>
          <a:stretch/>
        </p:blipFill>
        <p:spPr>
          <a:xfrm>
            <a:off x="5166653" y="3606269"/>
            <a:ext cx="1042775" cy="42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30D1FE0-9832-4B44-8329-4C3CC9F90B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2517" y="3463745"/>
            <a:ext cx="1106438" cy="7376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"/>
          <p:cNvSpPr/>
          <p:nvPr/>
        </p:nvSpPr>
        <p:spPr>
          <a:xfrm>
            <a:off x="3806890" y="3582678"/>
            <a:ext cx="4975884" cy="1288743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7AACA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0" rIns="126000" bIns="9142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 b="1" i="0" u="none" strike="noStrike" cap="none">
                <a:solidFill>
                  <a:srgbClr val="050505"/>
                </a:solidFill>
                <a:latin typeface="Arial"/>
                <a:ea typeface="Arial"/>
                <a:cs typeface="Arial"/>
                <a:sym typeface="Arial"/>
              </a:rPr>
              <a:t>Постанова КМ України №1505 «</a:t>
            </a:r>
            <a:r>
              <a:rPr lang="uk-UA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Деякі питання реалізації експериментального проекту з організації надання комплексної соціальної послуги з формування життєстійкості в територіальних громадах»</a:t>
            </a:r>
            <a:endParaRPr sz="1400" b="1" i="0" u="none" strike="noStrike" cap="none">
              <a:solidFill>
                <a:srgbClr val="05050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2"/>
          <p:cNvSpPr/>
          <p:nvPr/>
        </p:nvSpPr>
        <p:spPr>
          <a:xfrm>
            <a:off x="3944746" y="1090754"/>
            <a:ext cx="3277148" cy="958042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7AACA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0" rIns="126000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uk-UA" sz="1400" b="1" i="0" u="none" strike="noStrike" cap="none">
                <a:solidFill>
                  <a:srgbClr val="050505"/>
                </a:solidFill>
                <a:latin typeface="Arial"/>
                <a:ea typeface="Arial"/>
                <a:cs typeface="Arial"/>
                <a:sym typeface="Arial"/>
              </a:rPr>
              <a:t>Постанова КМ України №64 «Деякі питання організації надання соціальних послуг» </a:t>
            </a:r>
            <a:endParaRPr sz="1400" b="1" i="0" u="none" strike="noStrike" cap="none">
              <a:solidFill>
                <a:srgbClr val="05050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2"/>
          <p:cNvSpPr/>
          <p:nvPr/>
        </p:nvSpPr>
        <p:spPr>
          <a:xfrm>
            <a:off x="84650" y="2238314"/>
            <a:ext cx="3594001" cy="1158029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7AACA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91425" rIns="126000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uk-UA" sz="1400" b="1" i="0" u="none" strike="noStrike" cap="none">
                <a:solidFill>
                  <a:srgbClr val="050505"/>
                </a:solidFill>
                <a:latin typeface="Arial"/>
                <a:ea typeface="Arial"/>
                <a:cs typeface="Arial"/>
                <a:sym typeface="Arial"/>
              </a:rPr>
              <a:t>Наказ Мінекономіки №261 Про затвердження професійного стандарту «Соціальний менеджер»</a:t>
            </a:r>
            <a:endParaRPr/>
          </a:p>
        </p:txBody>
      </p:sp>
      <p:pic>
        <p:nvPicPr>
          <p:cNvPr id="67" name="Google Shape;67;p2" title="2025_06_20_Present_Jittest-0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48499" y="2558749"/>
            <a:ext cx="513994" cy="5139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9" name="Google Shape;69;p2"/>
          <p:cNvGrpSpPr/>
          <p:nvPr/>
        </p:nvGrpSpPr>
        <p:grpSpPr>
          <a:xfrm>
            <a:off x="0" y="0"/>
            <a:ext cx="5069485" cy="1018273"/>
            <a:chOff x="0" y="-6350"/>
            <a:chExt cx="5069485" cy="1018273"/>
          </a:xfrm>
        </p:grpSpPr>
        <p:sp>
          <p:nvSpPr>
            <p:cNvPr id="70" name="Google Shape;70;p2"/>
            <p:cNvSpPr/>
            <p:nvPr/>
          </p:nvSpPr>
          <p:spPr>
            <a:xfrm>
              <a:off x="653312" y="-4177"/>
              <a:ext cx="4416173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410400" y="-6350"/>
              <a:ext cx="1821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210988" y="-6350"/>
              <a:ext cx="1386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84650" y="-6350"/>
              <a:ext cx="855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0" y="-6350"/>
              <a:ext cx="438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5" name="Google Shape;75;p2"/>
          <p:cNvSpPr txBox="1"/>
          <p:nvPr/>
        </p:nvSpPr>
        <p:spPr>
          <a:xfrm>
            <a:off x="720108" y="-18676"/>
            <a:ext cx="4492594" cy="96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uk-UA" sz="19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Нормативно-правові засади діяльності соціального менеджера/менеджерки громади</a:t>
            </a:r>
            <a:endParaRPr sz="19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2"/>
          <p:cNvSpPr/>
          <p:nvPr/>
        </p:nvSpPr>
        <p:spPr>
          <a:xfrm>
            <a:off x="84650" y="3697510"/>
            <a:ext cx="3510168" cy="904617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7AACA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91425" rIns="126000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uk-UA" sz="1400" b="1" i="0" u="none" strike="noStrike" cap="none">
                <a:solidFill>
                  <a:srgbClr val="050505"/>
                </a:solidFill>
                <a:latin typeface="Arial"/>
                <a:ea typeface="Arial"/>
                <a:cs typeface="Arial"/>
                <a:sym typeface="Arial"/>
              </a:rPr>
              <a:t>Закон України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uk-UA" sz="1400" b="1" i="0" u="none" strike="noStrike" cap="none">
                <a:solidFill>
                  <a:srgbClr val="050505"/>
                </a:solidFill>
                <a:latin typeface="Arial"/>
                <a:ea typeface="Arial"/>
                <a:cs typeface="Arial"/>
                <a:sym typeface="Arial"/>
              </a:rPr>
              <a:t>«Про службу в органах місцевого самоврядування»</a:t>
            </a:r>
            <a:endParaRPr sz="1400" b="1" i="0" u="none" strike="noStrike" cap="none">
              <a:solidFill>
                <a:srgbClr val="05050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2"/>
          <p:cNvSpPr/>
          <p:nvPr/>
        </p:nvSpPr>
        <p:spPr>
          <a:xfrm>
            <a:off x="1191916" y="1251947"/>
            <a:ext cx="2658770" cy="904617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7AACA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91425" rIns="126000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uk-UA" sz="1400" b="1" i="0" u="none" strike="noStrike" cap="none">
                <a:solidFill>
                  <a:srgbClr val="050505"/>
                </a:solidFill>
                <a:latin typeface="Arial"/>
                <a:ea typeface="Arial"/>
                <a:cs typeface="Arial"/>
                <a:sym typeface="Arial"/>
              </a:rPr>
              <a:t>Закон України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uk-UA" sz="1400" b="1" i="0" u="none" strike="noStrike" cap="none">
                <a:solidFill>
                  <a:srgbClr val="050505"/>
                </a:solidFill>
                <a:latin typeface="Arial"/>
                <a:ea typeface="Arial"/>
                <a:cs typeface="Arial"/>
                <a:sym typeface="Arial"/>
              </a:rPr>
              <a:t>«Про соціальні послуги»</a:t>
            </a:r>
            <a:endParaRPr sz="1400" b="1" i="0" u="none" strike="noStrike" cap="none">
              <a:solidFill>
                <a:srgbClr val="05050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2"/>
          <p:cNvSpPr/>
          <p:nvPr/>
        </p:nvSpPr>
        <p:spPr>
          <a:xfrm>
            <a:off x="4932342" y="2236709"/>
            <a:ext cx="3763346" cy="1161237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7AACA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91425" rIns="126000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 b="1" i="0" u="none" strike="noStrike" cap="none">
                <a:solidFill>
                  <a:srgbClr val="050505"/>
                </a:solidFill>
                <a:latin typeface="Arial"/>
                <a:ea typeface="Arial"/>
                <a:cs typeface="Arial"/>
                <a:sym typeface="Arial"/>
              </a:rPr>
              <a:t>Постанова КМ України №268 «</a:t>
            </a:r>
            <a:r>
              <a:rPr lang="uk-UA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Про упорядкування структури та умов оплати праці працівників апарату органів виконавчої влади, органів прокуратури, судів та інших органів</a:t>
            </a:r>
            <a:r>
              <a:rPr lang="uk-UA" sz="1400" b="1" i="0" u="none" strike="noStrike" cap="none">
                <a:solidFill>
                  <a:srgbClr val="050505"/>
                </a:solidFill>
                <a:latin typeface="Arial"/>
                <a:ea typeface="Arial"/>
                <a:cs typeface="Arial"/>
                <a:sym typeface="Arial"/>
              </a:rPr>
              <a:t>»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Групувати 1">
            <a:extLst>
              <a:ext uri="{FF2B5EF4-FFF2-40B4-BE49-F238E27FC236}">
                <a16:creationId xmlns:a16="http://schemas.microsoft.com/office/drawing/2014/main" id="{876488CB-F294-42D2-8739-0426CD20DF49}"/>
              </a:ext>
            </a:extLst>
          </p:cNvPr>
          <p:cNvGrpSpPr/>
          <p:nvPr/>
        </p:nvGrpSpPr>
        <p:grpSpPr>
          <a:xfrm>
            <a:off x="5302683" y="186442"/>
            <a:ext cx="3618757" cy="504138"/>
            <a:chOff x="5130298" y="186442"/>
            <a:chExt cx="3618757" cy="504138"/>
          </a:xfrm>
        </p:grpSpPr>
        <p:pic>
          <p:nvPicPr>
            <p:cNvPr id="76" name="Google Shape;76;p2" title="Jittest_pres_logos_color.png"/>
            <p:cNvPicPr preferRelativeResize="0"/>
            <p:nvPr/>
          </p:nvPicPr>
          <p:blipFill rotWithShape="1">
            <a:blip r:embed="rId4">
              <a:alphaModFix/>
            </a:blip>
            <a:srcRect r="25141" b="-18573"/>
            <a:stretch/>
          </p:blipFill>
          <p:spPr>
            <a:xfrm>
              <a:off x="5130298" y="356572"/>
              <a:ext cx="1982535" cy="2606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9A704CA1-9280-4C2C-866B-481406BDFD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97843" y="186442"/>
              <a:ext cx="824133" cy="504138"/>
            </a:xfrm>
            <a:prstGeom prst="rect">
              <a:avLst/>
            </a:prstGeom>
          </p:spPr>
        </p:pic>
        <p:pic>
          <p:nvPicPr>
            <p:cNvPr id="19" name="Google Shape;76;p2" title="Jittest_pres_logos_color.png">
              <a:extLst>
                <a:ext uri="{FF2B5EF4-FFF2-40B4-BE49-F238E27FC236}">
                  <a16:creationId xmlns:a16="http://schemas.microsoft.com/office/drawing/2014/main" id="{38875029-C528-4C0A-912D-75631B19A17C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l="74859"/>
            <a:stretch/>
          </p:blipFill>
          <p:spPr>
            <a:xfrm>
              <a:off x="7982265" y="349076"/>
              <a:ext cx="766790" cy="25316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"/>
          <p:cNvSpPr txBox="1"/>
          <p:nvPr/>
        </p:nvSpPr>
        <p:spPr>
          <a:xfrm>
            <a:off x="958738" y="1343828"/>
            <a:ext cx="7786122" cy="900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Основа діяльності соціального менеджера/менеджерки громади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6" name="Google Shape;86;p3"/>
          <p:cNvGrpSpPr/>
          <p:nvPr/>
        </p:nvGrpSpPr>
        <p:grpSpPr>
          <a:xfrm>
            <a:off x="0" y="-6350"/>
            <a:ext cx="5199800" cy="1016100"/>
            <a:chOff x="0" y="-6350"/>
            <a:chExt cx="5199800" cy="1016100"/>
          </a:xfrm>
        </p:grpSpPr>
        <p:sp>
          <p:nvSpPr>
            <p:cNvPr id="87" name="Google Shape;87;p3"/>
            <p:cNvSpPr/>
            <p:nvPr/>
          </p:nvSpPr>
          <p:spPr>
            <a:xfrm>
              <a:off x="653300" y="-6350"/>
              <a:ext cx="45465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410400" y="-6350"/>
              <a:ext cx="1821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210988" y="-6350"/>
              <a:ext cx="1386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84650" y="-6350"/>
              <a:ext cx="855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0" y="-6350"/>
              <a:ext cx="438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2" name="Google Shape;92;p3"/>
          <p:cNvSpPr txBox="1"/>
          <p:nvPr/>
        </p:nvSpPr>
        <p:spPr>
          <a:xfrm>
            <a:off x="775350" y="104972"/>
            <a:ext cx="4546500" cy="812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uk-UA" sz="2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Закон України 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uk-UA" sz="2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«Про соціальні послуги»</a:t>
            </a:r>
            <a:endParaRPr sz="26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4" name="Google Shape;94;p3"/>
          <p:cNvPicPr preferRelativeResize="0"/>
          <p:nvPr/>
        </p:nvPicPr>
        <p:blipFill rotWithShape="1">
          <a:blip r:embed="rId3">
            <a:alphaModFix/>
          </a:blip>
          <a:srcRect l="33836" t="-4581"/>
          <a:stretch/>
        </p:blipFill>
        <p:spPr>
          <a:xfrm>
            <a:off x="775350" y="1343828"/>
            <a:ext cx="187014" cy="319296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3"/>
          <p:cNvSpPr/>
          <p:nvPr/>
        </p:nvSpPr>
        <p:spPr>
          <a:xfrm>
            <a:off x="2699657" y="2788289"/>
            <a:ext cx="2322403" cy="2218143"/>
          </a:xfrm>
          <a:prstGeom prst="ellipse">
            <a:avLst/>
          </a:prstGeom>
          <a:solidFill>
            <a:srgbClr val="007577">
              <a:alpha val="30980"/>
            </a:srgbClr>
          </a:solidFill>
          <a:ln>
            <a:noFill/>
          </a:ln>
        </p:spPr>
        <p:txBody>
          <a:bodyPr spcFirstLastPara="1" wrap="square" lIns="54375" tIns="27200" rIns="54375" bIns="272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6"/>
              <a:buFont typeface="Arial"/>
              <a:buNone/>
            </a:pPr>
            <a:endParaRPr sz="91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3"/>
          <p:cNvSpPr/>
          <p:nvPr/>
        </p:nvSpPr>
        <p:spPr>
          <a:xfrm>
            <a:off x="1111874" y="1888073"/>
            <a:ext cx="2003272" cy="2039978"/>
          </a:xfrm>
          <a:prstGeom prst="ellipse">
            <a:avLst/>
          </a:prstGeom>
          <a:solidFill>
            <a:srgbClr val="007577">
              <a:alpha val="30980"/>
            </a:srgbClr>
          </a:solidFill>
          <a:ln>
            <a:noFill/>
          </a:ln>
        </p:spPr>
        <p:txBody>
          <a:bodyPr spcFirstLastPara="1" wrap="square" lIns="54375" tIns="27200" rIns="54375" bIns="272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6"/>
              <a:buFont typeface="Arial"/>
              <a:buNone/>
            </a:pPr>
            <a:endParaRPr sz="91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3"/>
          <p:cNvSpPr/>
          <p:nvPr/>
        </p:nvSpPr>
        <p:spPr>
          <a:xfrm>
            <a:off x="4529678" y="1663247"/>
            <a:ext cx="2785522" cy="2560410"/>
          </a:xfrm>
          <a:prstGeom prst="ellipse">
            <a:avLst/>
          </a:prstGeom>
          <a:solidFill>
            <a:srgbClr val="007577">
              <a:alpha val="30980"/>
            </a:srgbClr>
          </a:solidFill>
          <a:ln>
            <a:noFill/>
          </a:ln>
        </p:spPr>
        <p:txBody>
          <a:bodyPr spcFirstLastPara="1" wrap="square" lIns="54375" tIns="27200" rIns="54375" bIns="272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6"/>
              <a:buFont typeface="Arial"/>
              <a:buNone/>
            </a:pPr>
            <a:endParaRPr sz="91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3"/>
          <p:cNvSpPr/>
          <p:nvPr/>
        </p:nvSpPr>
        <p:spPr>
          <a:xfrm>
            <a:off x="1398799" y="2376112"/>
            <a:ext cx="1429422" cy="1043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2"/>
              <a:buFont typeface="Arial"/>
              <a:buNone/>
            </a:pPr>
            <a:r>
              <a:rPr lang="uk-UA" sz="1600" b="0" i="0" u="none" strike="noStrike" cap="none">
                <a:solidFill>
                  <a:srgbClr val="40404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Визначає поняття </a:t>
            </a:r>
            <a:r>
              <a:rPr lang="uk-UA" sz="1600" b="0" i="0" u="sng" strike="noStrike" cap="none">
                <a:solidFill>
                  <a:srgbClr val="40404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ведення випадку</a:t>
            </a:r>
            <a:endParaRPr sz="1600" b="0" i="0" u="sng" strike="noStrike" cap="none">
              <a:solidFill>
                <a:srgbClr val="40404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2"/>
              <a:buFont typeface="Arial"/>
              <a:buNone/>
            </a:pPr>
            <a:endParaRPr sz="832" b="0" i="0" u="none" strike="noStrike" cap="none">
              <a:solidFill>
                <a:srgbClr val="40404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9" name="Google Shape;99;p3"/>
          <p:cNvSpPr/>
          <p:nvPr/>
        </p:nvSpPr>
        <p:spPr>
          <a:xfrm>
            <a:off x="4875787" y="2103416"/>
            <a:ext cx="2147452" cy="1573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2"/>
              <a:buFont typeface="Arial"/>
              <a:buNone/>
            </a:pPr>
            <a:r>
              <a:rPr lang="uk-UA" sz="1600" b="0" i="0" u="none" strike="noStrike" cap="none">
                <a:solidFill>
                  <a:srgbClr val="40404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Визначає </a:t>
            </a:r>
            <a:r>
              <a:rPr lang="uk-UA" sz="1600" b="0" i="0" u="sng" strike="noStrike" cap="none">
                <a:solidFill>
                  <a:srgbClr val="40404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повноваження</a:t>
            </a:r>
            <a:r>
              <a:rPr lang="uk-UA" sz="1600" b="0" i="0" u="none" strike="noStrike" cap="none">
                <a:solidFill>
                  <a:srgbClr val="40404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органів місцевого самоврядування щодо організації надання соціальних послуг</a:t>
            </a:r>
            <a:endParaRPr sz="1600" b="0" i="0" u="none" strike="noStrike" cap="none">
              <a:solidFill>
                <a:srgbClr val="40404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2"/>
              <a:buFont typeface="Arial"/>
              <a:buNone/>
            </a:pPr>
            <a:endParaRPr sz="832" b="0" i="0" u="none" strike="noStrike" cap="none">
              <a:solidFill>
                <a:srgbClr val="40404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0" name="Google Shape;100;p3"/>
          <p:cNvSpPr/>
          <p:nvPr/>
        </p:nvSpPr>
        <p:spPr>
          <a:xfrm>
            <a:off x="2983232" y="3070696"/>
            <a:ext cx="1703004" cy="14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2"/>
              <a:buFont typeface="Arial"/>
              <a:buNone/>
            </a:pPr>
            <a:r>
              <a:rPr lang="uk-UA" sz="1600" b="0" i="0" u="none" strike="noStrike" cap="none">
                <a:solidFill>
                  <a:srgbClr val="40404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Закріплює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2"/>
              <a:buFont typeface="Arial"/>
              <a:buNone/>
            </a:pPr>
            <a:r>
              <a:rPr lang="uk-UA" sz="1600" b="0" i="0" u="sng" strike="noStrike" cap="none">
                <a:solidFill>
                  <a:srgbClr val="40404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роль</a:t>
            </a:r>
            <a:r>
              <a:rPr lang="uk-UA" sz="1600" b="0" i="0" u="none" strike="noStrike" cap="none">
                <a:solidFill>
                  <a:srgbClr val="40404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соціального менеджера у забезпеченні ведення випадку</a:t>
            </a:r>
            <a:endParaRPr sz="1600" b="0" i="0" u="none" strike="noStrike" cap="none">
              <a:solidFill>
                <a:srgbClr val="40404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1" name="Google Shape;101;p3"/>
          <p:cNvSpPr/>
          <p:nvPr/>
        </p:nvSpPr>
        <p:spPr>
          <a:xfrm>
            <a:off x="2339044" y="1945810"/>
            <a:ext cx="1207671" cy="552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2"/>
              <a:buFont typeface="Arial"/>
              <a:buNone/>
            </a:pPr>
            <a:r>
              <a:rPr lang="uk-UA" sz="2000" b="1" i="0" u="none" strike="noStrike" cap="none">
                <a:solidFill>
                  <a:srgbClr val="40404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Стаття 1</a:t>
            </a:r>
            <a:endParaRPr sz="2000" b="1" i="0" u="none" strike="noStrike" cap="none">
              <a:solidFill>
                <a:srgbClr val="40404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2"/>
              <a:buFont typeface="Arial"/>
              <a:buNone/>
            </a:pPr>
            <a:endParaRPr sz="832" b="0" i="0" u="none" strike="noStrike" cap="none">
              <a:solidFill>
                <a:srgbClr val="40404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2" name="Google Shape;102;p3"/>
          <p:cNvSpPr/>
          <p:nvPr/>
        </p:nvSpPr>
        <p:spPr>
          <a:xfrm>
            <a:off x="3637770" y="2452167"/>
            <a:ext cx="1498948" cy="438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2"/>
              <a:buFont typeface="Arial"/>
              <a:buNone/>
            </a:pPr>
            <a:r>
              <a:rPr lang="uk-UA" sz="2000" b="1" i="0" u="none" strike="noStrike" cap="none">
                <a:solidFill>
                  <a:srgbClr val="40404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Стаття 11</a:t>
            </a:r>
            <a:endParaRPr sz="2000" b="1" i="0" u="none" strike="noStrike" cap="none">
              <a:solidFill>
                <a:srgbClr val="40404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2"/>
              <a:buFont typeface="Arial"/>
              <a:buNone/>
            </a:pPr>
            <a:endParaRPr sz="832" b="0" i="0" u="none" strike="noStrike" cap="none">
              <a:solidFill>
                <a:srgbClr val="40404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3" name="Google Shape;103;p3"/>
          <p:cNvSpPr/>
          <p:nvPr/>
        </p:nvSpPr>
        <p:spPr>
          <a:xfrm>
            <a:off x="1931748" y="4312525"/>
            <a:ext cx="1556877" cy="442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2"/>
              <a:buFont typeface="Arial"/>
              <a:buNone/>
            </a:pPr>
            <a:r>
              <a:rPr lang="uk-UA" sz="2000" b="1" i="0" u="none" strike="noStrike" cap="none">
                <a:solidFill>
                  <a:srgbClr val="40404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Стаття 18</a:t>
            </a:r>
            <a:endParaRPr sz="2000" b="1" i="0" u="none" strike="noStrike" cap="none">
              <a:solidFill>
                <a:srgbClr val="40404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2"/>
              <a:buFont typeface="Arial"/>
              <a:buNone/>
            </a:pPr>
            <a:endParaRPr sz="832" b="0" i="0" u="none" strike="noStrike" cap="none">
              <a:solidFill>
                <a:srgbClr val="40404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22" name="Групувати 21">
            <a:extLst>
              <a:ext uri="{FF2B5EF4-FFF2-40B4-BE49-F238E27FC236}">
                <a16:creationId xmlns:a16="http://schemas.microsoft.com/office/drawing/2014/main" id="{660FF07E-93CC-4FCC-A297-BD840C26EBBF}"/>
              </a:ext>
            </a:extLst>
          </p:cNvPr>
          <p:cNvGrpSpPr/>
          <p:nvPr/>
        </p:nvGrpSpPr>
        <p:grpSpPr>
          <a:xfrm>
            <a:off x="5302683" y="186442"/>
            <a:ext cx="3618757" cy="504138"/>
            <a:chOff x="5130298" y="186442"/>
            <a:chExt cx="3618757" cy="504138"/>
          </a:xfrm>
        </p:grpSpPr>
        <p:pic>
          <p:nvPicPr>
            <p:cNvPr id="23" name="Google Shape;76;p2" title="Jittest_pres_logos_color.png">
              <a:extLst>
                <a:ext uri="{FF2B5EF4-FFF2-40B4-BE49-F238E27FC236}">
                  <a16:creationId xmlns:a16="http://schemas.microsoft.com/office/drawing/2014/main" id="{A4AA0FD5-0FE7-45CF-A3DF-B2825DF4371C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r="25141" b="-18573"/>
            <a:stretch/>
          </p:blipFill>
          <p:spPr>
            <a:xfrm>
              <a:off x="5130298" y="356572"/>
              <a:ext cx="1982535" cy="2606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id="{AD81D32E-A7D3-46CF-AB47-CF2935B7BB9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97843" y="186442"/>
              <a:ext cx="824133" cy="504138"/>
            </a:xfrm>
            <a:prstGeom prst="rect">
              <a:avLst/>
            </a:prstGeom>
          </p:spPr>
        </p:pic>
        <p:pic>
          <p:nvPicPr>
            <p:cNvPr id="25" name="Google Shape;76;p2" title="Jittest_pres_logos_color.png">
              <a:extLst>
                <a:ext uri="{FF2B5EF4-FFF2-40B4-BE49-F238E27FC236}">
                  <a16:creationId xmlns:a16="http://schemas.microsoft.com/office/drawing/2014/main" id="{07899F32-EFAC-4619-9017-61F85DC5A84E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l="74859"/>
            <a:stretch/>
          </p:blipFill>
          <p:spPr>
            <a:xfrm>
              <a:off x="7982265" y="349076"/>
              <a:ext cx="766790" cy="25316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" name="Google Shape;109;p4"/>
          <p:cNvGrpSpPr/>
          <p:nvPr/>
        </p:nvGrpSpPr>
        <p:grpSpPr>
          <a:xfrm>
            <a:off x="0" y="-6350"/>
            <a:ext cx="5199800" cy="1016100"/>
            <a:chOff x="0" y="-6350"/>
            <a:chExt cx="5199800" cy="1016100"/>
          </a:xfrm>
        </p:grpSpPr>
        <p:sp>
          <p:nvSpPr>
            <p:cNvPr id="110" name="Google Shape;110;p4"/>
            <p:cNvSpPr/>
            <p:nvPr/>
          </p:nvSpPr>
          <p:spPr>
            <a:xfrm>
              <a:off x="653300" y="-6350"/>
              <a:ext cx="45465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410400" y="-6350"/>
              <a:ext cx="1821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210988" y="-6350"/>
              <a:ext cx="1386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84650" y="-6350"/>
              <a:ext cx="855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0" y="-6350"/>
              <a:ext cx="438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5" name="Google Shape;115;p4"/>
          <p:cNvSpPr txBox="1"/>
          <p:nvPr/>
        </p:nvSpPr>
        <p:spPr>
          <a:xfrm>
            <a:off x="779450" y="178555"/>
            <a:ext cx="42942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uk-UA"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Соціальні менеджери у місцевому самоврядуванні</a:t>
            </a:r>
            <a:endParaRPr sz="1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4"/>
          <p:cNvSpPr/>
          <p:nvPr/>
        </p:nvSpPr>
        <p:spPr>
          <a:xfrm>
            <a:off x="362750" y="1954800"/>
            <a:ext cx="3961200" cy="2228700"/>
          </a:xfrm>
          <a:prstGeom prst="roundRect">
            <a:avLst>
              <a:gd name="adj" fmla="val 16667"/>
            </a:avLst>
          </a:prstGeom>
          <a:solidFill>
            <a:srgbClr val="007577">
              <a:alpha val="3098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Посадова особа місцевого самоврядування: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uk-UA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працює в органі місцевого самоврядування;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uk-UA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здійснює організаційно-розпорядчі та консультативно-дорадчі функції;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uk-UA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отримує заробітну плату за рахунок місцевого бюджету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4"/>
          <p:cNvSpPr/>
          <p:nvPr/>
        </p:nvSpPr>
        <p:spPr>
          <a:xfrm>
            <a:off x="4806225" y="1954800"/>
            <a:ext cx="3961200" cy="2228700"/>
          </a:xfrm>
          <a:prstGeom prst="roundRect">
            <a:avLst>
              <a:gd name="adj" fmla="val 16667"/>
            </a:avLst>
          </a:prstGeom>
          <a:solidFill>
            <a:srgbClr val="007577">
              <a:alpha val="3098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У структурі виконавчих органів місцевих рад передбачено посаду соціального менеджера громади як головного спеціаліста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4"/>
          <p:cNvSpPr/>
          <p:nvPr/>
        </p:nvSpPr>
        <p:spPr>
          <a:xfrm>
            <a:off x="362750" y="1274514"/>
            <a:ext cx="3961200" cy="784441"/>
          </a:xfrm>
          <a:prstGeom prst="roundRect">
            <a:avLst>
              <a:gd name="adj" fmla="val 16667"/>
            </a:avLst>
          </a:prstGeom>
          <a:solidFill>
            <a:srgbClr val="F8B0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Закон України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«Про службу в органах місцевого самоврядування»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4"/>
          <p:cNvSpPr/>
          <p:nvPr/>
        </p:nvSpPr>
        <p:spPr>
          <a:xfrm>
            <a:off x="4806225" y="1274514"/>
            <a:ext cx="3961200" cy="784441"/>
          </a:xfrm>
          <a:prstGeom prst="roundRect">
            <a:avLst>
              <a:gd name="adj" fmla="val 16667"/>
            </a:avLst>
          </a:prstGeom>
          <a:solidFill>
            <a:srgbClr val="F8B0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uk-UA"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Постанова КМ України №268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" name="Групувати 14">
            <a:extLst>
              <a:ext uri="{FF2B5EF4-FFF2-40B4-BE49-F238E27FC236}">
                <a16:creationId xmlns:a16="http://schemas.microsoft.com/office/drawing/2014/main" id="{540DD84C-79B5-48CE-88EF-BE9BA8BDBE61}"/>
              </a:ext>
            </a:extLst>
          </p:cNvPr>
          <p:cNvGrpSpPr/>
          <p:nvPr/>
        </p:nvGrpSpPr>
        <p:grpSpPr>
          <a:xfrm>
            <a:off x="5302683" y="186442"/>
            <a:ext cx="3618757" cy="504138"/>
            <a:chOff x="5130298" y="186442"/>
            <a:chExt cx="3618757" cy="504138"/>
          </a:xfrm>
        </p:grpSpPr>
        <p:pic>
          <p:nvPicPr>
            <p:cNvPr id="16" name="Google Shape;76;p2" title="Jittest_pres_logos_color.png">
              <a:extLst>
                <a:ext uri="{FF2B5EF4-FFF2-40B4-BE49-F238E27FC236}">
                  <a16:creationId xmlns:a16="http://schemas.microsoft.com/office/drawing/2014/main" id="{E33E66DD-819D-490C-89A4-1071FEF11D45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r="25141" b="-18573"/>
            <a:stretch/>
          </p:blipFill>
          <p:spPr>
            <a:xfrm>
              <a:off x="5130298" y="356572"/>
              <a:ext cx="1982535" cy="2606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39740DDE-327E-41C0-9E88-C5B283D714C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97843" y="186442"/>
              <a:ext cx="824133" cy="504138"/>
            </a:xfrm>
            <a:prstGeom prst="rect">
              <a:avLst/>
            </a:prstGeom>
          </p:spPr>
        </p:pic>
        <p:pic>
          <p:nvPicPr>
            <p:cNvPr id="18" name="Google Shape;76;p2" title="Jittest_pres_logos_color.png">
              <a:extLst>
                <a:ext uri="{FF2B5EF4-FFF2-40B4-BE49-F238E27FC236}">
                  <a16:creationId xmlns:a16="http://schemas.microsoft.com/office/drawing/2014/main" id="{835673B9-C3E6-4854-A840-21A5C2E23DF1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74859"/>
            <a:stretch/>
          </p:blipFill>
          <p:spPr>
            <a:xfrm>
              <a:off x="7982265" y="349076"/>
              <a:ext cx="766790" cy="25316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"/>
          <p:cNvSpPr txBox="1"/>
          <p:nvPr/>
        </p:nvSpPr>
        <p:spPr>
          <a:xfrm>
            <a:off x="775350" y="1522132"/>
            <a:ext cx="7786200" cy="25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Наказ Міністерства розвитку економіки, торгівлі та сільського господарства України від 10 лютого 2021 року № 261 «Про затвердження професійного стандарту "Соціальний менеджер"»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Професійний стандарт визначає: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основну мету професійної діяльності;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місце роботи соціального менеджера;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вимоги до освіти;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  загальні компетентності;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      трудові функції</a:t>
            </a:r>
            <a:endParaRPr/>
          </a:p>
        </p:txBody>
      </p:sp>
      <p:grpSp>
        <p:nvGrpSpPr>
          <p:cNvPr id="127" name="Google Shape;127;p5"/>
          <p:cNvGrpSpPr/>
          <p:nvPr/>
        </p:nvGrpSpPr>
        <p:grpSpPr>
          <a:xfrm>
            <a:off x="0" y="-6350"/>
            <a:ext cx="5199800" cy="1016100"/>
            <a:chOff x="0" y="-6350"/>
            <a:chExt cx="5199800" cy="1016100"/>
          </a:xfrm>
        </p:grpSpPr>
        <p:sp>
          <p:nvSpPr>
            <p:cNvPr id="128" name="Google Shape;128;p5"/>
            <p:cNvSpPr/>
            <p:nvPr/>
          </p:nvSpPr>
          <p:spPr>
            <a:xfrm>
              <a:off x="653300" y="-6350"/>
              <a:ext cx="45465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5"/>
            <p:cNvSpPr/>
            <p:nvPr/>
          </p:nvSpPr>
          <p:spPr>
            <a:xfrm>
              <a:off x="410400" y="-6350"/>
              <a:ext cx="1821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5"/>
            <p:cNvSpPr/>
            <p:nvPr/>
          </p:nvSpPr>
          <p:spPr>
            <a:xfrm>
              <a:off x="210988" y="-6350"/>
              <a:ext cx="1386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5"/>
            <p:cNvSpPr/>
            <p:nvPr/>
          </p:nvSpPr>
          <p:spPr>
            <a:xfrm>
              <a:off x="84650" y="-6350"/>
              <a:ext cx="855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5"/>
            <p:cNvSpPr/>
            <p:nvPr/>
          </p:nvSpPr>
          <p:spPr>
            <a:xfrm>
              <a:off x="0" y="-6350"/>
              <a:ext cx="438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3" name="Google Shape;133;p5"/>
          <p:cNvSpPr txBox="1"/>
          <p:nvPr/>
        </p:nvSpPr>
        <p:spPr>
          <a:xfrm>
            <a:off x="775350" y="104972"/>
            <a:ext cx="4546500" cy="812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uk-UA" sz="2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Професійний стандарт «Соціальний менеджер»</a:t>
            </a:r>
            <a:endParaRPr sz="26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5" name="Google Shape;135;p5"/>
          <p:cNvPicPr preferRelativeResize="0"/>
          <p:nvPr/>
        </p:nvPicPr>
        <p:blipFill rotWithShape="1">
          <a:blip r:embed="rId3">
            <a:alphaModFix/>
          </a:blip>
          <a:srcRect l="33836" t="-4581"/>
          <a:stretch/>
        </p:blipFill>
        <p:spPr>
          <a:xfrm>
            <a:off x="926998" y="2643589"/>
            <a:ext cx="187014" cy="319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5"/>
          <p:cNvPicPr preferRelativeResize="0"/>
          <p:nvPr/>
        </p:nvPicPr>
        <p:blipFill rotWithShape="1">
          <a:blip r:embed="rId3">
            <a:alphaModFix/>
          </a:blip>
          <a:srcRect l="33836" t="-4581"/>
          <a:stretch/>
        </p:blipFill>
        <p:spPr>
          <a:xfrm>
            <a:off x="1873644" y="3705499"/>
            <a:ext cx="187014" cy="319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5"/>
          <p:cNvPicPr preferRelativeResize="0"/>
          <p:nvPr/>
        </p:nvPicPr>
        <p:blipFill rotWithShape="1">
          <a:blip r:embed="rId4">
            <a:alphaModFix/>
          </a:blip>
          <a:srcRect l="33836" t="-4581"/>
          <a:stretch/>
        </p:blipFill>
        <p:spPr>
          <a:xfrm>
            <a:off x="1127012" y="2918313"/>
            <a:ext cx="187014" cy="319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5"/>
          <p:cNvPicPr preferRelativeResize="0"/>
          <p:nvPr/>
        </p:nvPicPr>
        <p:blipFill rotWithShape="1">
          <a:blip r:embed="rId4">
            <a:alphaModFix/>
          </a:blip>
          <a:srcRect l="33836" t="-4581"/>
          <a:stretch/>
        </p:blipFill>
        <p:spPr>
          <a:xfrm>
            <a:off x="1642703" y="3465710"/>
            <a:ext cx="187014" cy="319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5"/>
          <p:cNvPicPr preferRelativeResize="0"/>
          <p:nvPr/>
        </p:nvPicPr>
        <p:blipFill rotWithShape="1">
          <a:blip r:embed="rId5">
            <a:alphaModFix/>
          </a:blip>
          <a:srcRect l="33836" t="-4581"/>
          <a:stretch/>
        </p:blipFill>
        <p:spPr>
          <a:xfrm>
            <a:off x="1411762" y="3146414"/>
            <a:ext cx="187014" cy="31929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" name="Групувати 16">
            <a:extLst>
              <a:ext uri="{FF2B5EF4-FFF2-40B4-BE49-F238E27FC236}">
                <a16:creationId xmlns:a16="http://schemas.microsoft.com/office/drawing/2014/main" id="{D0BAA24E-AAAE-4B0C-8B65-20CE3CC9ECCA}"/>
              </a:ext>
            </a:extLst>
          </p:cNvPr>
          <p:cNvGrpSpPr/>
          <p:nvPr/>
        </p:nvGrpSpPr>
        <p:grpSpPr>
          <a:xfrm>
            <a:off x="5302683" y="186442"/>
            <a:ext cx="3618757" cy="504138"/>
            <a:chOff x="5130298" y="186442"/>
            <a:chExt cx="3618757" cy="504138"/>
          </a:xfrm>
        </p:grpSpPr>
        <p:pic>
          <p:nvPicPr>
            <p:cNvPr id="18" name="Google Shape;76;p2" title="Jittest_pres_logos_color.png">
              <a:extLst>
                <a:ext uri="{FF2B5EF4-FFF2-40B4-BE49-F238E27FC236}">
                  <a16:creationId xmlns:a16="http://schemas.microsoft.com/office/drawing/2014/main" id="{7EDA45A1-DC56-4E9B-A4C1-EA47E53C0AB7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 r="25141" b="-18573"/>
            <a:stretch/>
          </p:blipFill>
          <p:spPr>
            <a:xfrm>
              <a:off x="5130298" y="356572"/>
              <a:ext cx="1982535" cy="2606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C9A55BA1-6B84-4714-8058-63B59B7B593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097843" y="186442"/>
              <a:ext cx="824133" cy="504138"/>
            </a:xfrm>
            <a:prstGeom prst="rect">
              <a:avLst/>
            </a:prstGeom>
          </p:spPr>
        </p:pic>
        <p:pic>
          <p:nvPicPr>
            <p:cNvPr id="20" name="Google Shape;76;p2" title="Jittest_pres_logos_color.png">
              <a:extLst>
                <a:ext uri="{FF2B5EF4-FFF2-40B4-BE49-F238E27FC236}">
                  <a16:creationId xmlns:a16="http://schemas.microsoft.com/office/drawing/2014/main" id="{F94A2237-EE41-492D-8568-B9B32FFB8397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 l="74859"/>
            <a:stretch/>
          </p:blipFill>
          <p:spPr>
            <a:xfrm>
              <a:off x="7982265" y="349076"/>
              <a:ext cx="766790" cy="25316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" name="Google Shape;145;p6"/>
          <p:cNvGrpSpPr/>
          <p:nvPr/>
        </p:nvGrpSpPr>
        <p:grpSpPr>
          <a:xfrm>
            <a:off x="0" y="-6350"/>
            <a:ext cx="5199800" cy="1016100"/>
            <a:chOff x="0" y="-6350"/>
            <a:chExt cx="5199800" cy="1016100"/>
          </a:xfrm>
        </p:grpSpPr>
        <p:sp>
          <p:nvSpPr>
            <p:cNvPr id="146" name="Google Shape;146;p6"/>
            <p:cNvSpPr/>
            <p:nvPr/>
          </p:nvSpPr>
          <p:spPr>
            <a:xfrm>
              <a:off x="653300" y="-6350"/>
              <a:ext cx="45465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6"/>
            <p:cNvSpPr/>
            <p:nvPr/>
          </p:nvSpPr>
          <p:spPr>
            <a:xfrm>
              <a:off x="410400" y="-6350"/>
              <a:ext cx="1821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6"/>
            <p:cNvSpPr/>
            <p:nvPr/>
          </p:nvSpPr>
          <p:spPr>
            <a:xfrm>
              <a:off x="210988" y="-6350"/>
              <a:ext cx="1386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6"/>
            <p:cNvSpPr/>
            <p:nvPr/>
          </p:nvSpPr>
          <p:spPr>
            <a:xfrm>
              <a:off x="84650" y="-6350"/>
              <a:ext cx="855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6"/>
            <p:cNvSpPr/>
            <p:nvPr/>
          </p:nvSpPr>
          <p:spPr>
            <a:xfrm>
              <a:off x="0" y="-6350"/>
              <a:ext cx="438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1" name="Google Shape;151;p6"/>
          <p:cNvSpPr txBox="1"/>
          <p:nvPr/>
        </p:nvSpPr>
        <p:spPr>
          <a:xfrm>
            <a:off x="714100" y="95455"/>
            <a:ext cx="4546500" cy="812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uk-UA" sz="2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Вимоги та місце в системі управління</a:t>
            </a:r>
            <a:endParaRPr sz="26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6"/>
          <p:cNvSpPr/>
          <p:nvPr/>
        </p:nvSpPr>
        <p:spPr>
          <a:xfrm>
            <a:off x="501450" y="3867731"/>
            <a:ext cx="6753512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uk-UA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Важливо!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uk-UA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 слід ототожнювати соціального менеджера громади із соціальним менеджером надавача соціальних послуг</a:t>
            </a:r>
            <a:endParaRPr/>
          </a:p>
        </p:txBody>
      </p:sp>
      <p:sp>
        <p:nvSpPr>
          <p:cNvPr id="154" name="Google Shape;154;p6"/>
          <p:cNvSpPr/>
          <p:nvPr/>
        </p:nvSpPr>
        <p:spPr>
          <a:xfrm>
            <a:off x="2490226" y="2020973"/>
            <a:ext cx="2151624" cy="1509626"/>
          </a:xfrm>
          <a:prstGeom prst="roundRect">
            <a:avLst>
              <a:gd name="adj" fmla="val 16667"/>
            </a:avLst>
          </a:prstGeom>
          <a:solidFill>
            <a:srgbClr val="007577">
              <a:alpha val="30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підпорядковується керівнику відповідного структурного підрозділу або голові громади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6"/>
          <p:cNvSpPr/>
          <p:nvPr/>
        </p:nvSpPr>
        <p:spPr>
          <a:xfrm>
            <a:off x="4696092" y="2020973"/>
            <a:ext cx="1737100" cy="1509626"/>
          </a:xfrm>
          <a:prstGeom prst="roundRect">
            <a:avLst>
              <a:gd name="adj" fmla="val 16667"/>
            </a:avLst>
          </a:prstGeom>
          <a:solidFill>
            <a:srgbClr val="007577">
              <a:alpha val="30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повинен мати ступінь магістра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"/>
          <p:cNvSpPr/>
          <p:nvPr/>
        </p:nvSpPr>
        <p:spPr>
          <a:xfrm>
            <a:off x="482600" y="2020973"/>
            <a:ext cx="1953384" cy="1539929"/>
          </a:xfrm>
          <a:prstGeom prst="roundRect">
            <a:avLst>
              <a:gd name="adj" fmla="val 16667"/>
            </a:avLst>
          </a:prstGeom>
          <a:solidFill>
            <a:srgbClr val="007577">
              <a:alpha val="30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працює в органі місцевого самоврядування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6"/>
          <p:cNvSpPr/>
          <p:nvPr/>
        </p:nvSpPr>
        <p:spPr>
          <a:xfrm>
            <a:off x="6487434" y="2020973"/>
            <a:ext cx="2171854" cy="1509626"/>
          </a:xfrm>
          <a:prstGeom prst="roundRect">
            <a:avLst>
              <a:gd name="adj" fmla="val 16667"/>
            </a:avLst>
          </a:prstGeom>
          <a:solidFill>
            <a:srgbClr val="007577">
              <a:alpha val="30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здійснює діяльність відповідно до професійного стандарту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6"/>
          <p:cNvSpPr/>
          <p:nvPr/>
        </p:nvSpPr>
        <p:spPr>
          <a:xfrm>
            <a:off x="482600" y="1511650"/>
            <a:ext cx="8176688" cy="509323"/>
          </a:xfrm>
          <a:prstGeom prst="roundRect">
            <a:avLst>
              <a:gd name="adj" fmla="val 16667"/>
            </a:avLst>
          </a:prstGeom>
          <a:solidFill>
            <a:srgbClr val="F8B0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Відповідно до професійного стандарту </a:t>
            </a:r>
            <a:r>
              <a:rPr lang="uk-UA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соціальний менеджер громади: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" name="Групувати 16">
            <a:extLst>
              <a:ext uri="{FF2B5EF4-FFF2-40B4-BE49-F238E27FC236}">
                <a16:creationId xmlns:a16="http://schemas.microsoft.com/office/drawing/2014/main" id="{7D87B498-E52A-4D31-BB5C-01D3427295C1}"/>
              </a:ext>
            </a:extLst>
          </p:cNvPr>
          <p:cNvGrpSpPr/>
          <p:nvPr/>
        </p:nvGrpSpPr>
        <p:grpSpPr>
          <a:xfrm>
            <a:off x="5302683" y="186442"/>
            <a:ext cx="3618757" cy="504138"/>
            <a:chOff x="5130298" y="186442"/>
            <a:chExt cx="3618757" cy="504138"/>
          </a:xfrm>
        </p:grpSpPr>
        <p:pic>
          <p:nvPicPr>
            <p:cNvPr id="18" name="Google Shape;76;p2" title="Jittest_pres_logos_color.png">
              <a:extLst>
                <a:ext uri="{FF2B5EF4-FFF2-40B4-BE49-F238E27FC236}">
                  <a16:creationId xmlns:a16="http://schemas.microsoft.com/office/drawing/2014/main" id="{C6501D9D-C25A-4E2E-BA65-2DB5C6DAB565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r="25141" b="-18573"/>
            <a:stretch/>
          </p:blipFill>
          <p:spPr>
            <a:xfrm>
              <a:off x="5130298" y="356572"/>
              <a:ext cx="1982535" cy="2606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0987C4F2-3EF2-4951-AE89-BD9A94F80D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97843" y="186442"/>
              <a:ext cx="824133" cy="504138"/>
            </a:xfrm>
            <a:prstGeom prst="rect">
              <a:avLst/>
            </a:prstGeom>
          </p:spPr>
        </p:pic>
        <p:pic>
          <p:nvPicPr>
            <p:cNvPr id="20" name="Google Shape;76;p2" title="Jittest_pres_logos_color.png">
              <a:extLst>
                <a:ext uri="{FF2B5EF4-FFF2-40B4-BE49-F238E27FC236}">
                  <a16:creationId xmlns:a16="http://schemas.microsoft.com/office/drawing/2014/main" id="{EE14C627-6B4E-4582-A6C2-13E2D7FD2396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74859"/>
            <a:stretch/>
          </p:blipFill>
          <p:spPr>
            <a:xfrm>
              <a:off x="7982265" y="349076"/>
              <a:ext cx="766790" cy="25316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" name="Google Shape;164;p7"/>
          <p:cNvGrpSpPr/>
          <p:nvPr/>
        </p:nvGrpSpPr>
        <p:grpSpPr>
          <a:xfrm>
            <a:off x="0" y="-6350"/>
            <a:ext cx="5199800" cy="1016100"/>
            <a:chOff x="0" y="-6350"/>
            <a:chExt cx="5199800" cy="1016100"/>
          </a:xfrm>
        </p:grpSpPr>
        <p:sp>
          <p:nvSpPr>
            <p:cNvPr id="165" name="Google Shape;165;p7"/>
            <p:cNvSpPr/>
            <p:nvPr/>
          </p:nvSpPr>
          <p:spPr>
            <a:xfrm>
              <a:off x="653300" y="-6350"/>
              <a:ext cx="45465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7"/>
            <p:cNvSpPr/>
            <p:nvPr/>
          </p:nvSpPr>
          <p:spPr>
            <a:xfrm>
              <a:off x="410400" y="-6350"/>
              <a:ext cx="1821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7"/>
            <p:cNvSpPr/>
            <p:nvPr/>
          </p:nvSpPr>
          <p:spPr>
            <a:xfrm>
              <a:off x="210988" y="-6350"/>
              <a:ext cx="1386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7"/>
            <p:cNvSpPr/>
            <p:nvPr/>
          </p:nvSpPr>
          <p:spPr>
            <a:xfrm>
              <a:off x="84650" y="-6350"/>
              <a:ext cx="855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7"/>
            <p:cNvSpPr/>
            <p:nvPr/>
          </p:nvSpPr>
          <p:spPr>
            <a:xfrm>
              <a:off x="0" y="-6350"/>
              <a:ext cx="438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aphicFrame>
        <p:nvGraphicFramePr>
          <p:cNvPr id="171" name="Google Shape;171;p7"/>
          <p:cNvGraphicFramePr/>
          <p:nvPr/>
        </p:nvGraphicFramePr>
        <p:xfrm>
          <a:off x="446868" y="1859901"/>
          <a:ext cx="8335900" cy="2935866"/>
        </p:xfrm>
        <a:graphic>
          <a:graphicData uri="http://schemas.openxmlformats.org/drawingml/2006/table">
            <a:tbl>
              <a:tblPr>
                <a:noFill/>
                <a:tableStyleId>{69542E9A-EDED-4DA6-B34E-4D465158C8E3}</a:tableStyleId>
              </a:tblPr>
              <a:tblGrid>
                <a:gridCol w="2652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17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01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Штатна чисельність визначається залежно від чисельності населення</a:t>
                      </a:r>
                      <a:endParaRPr sz="1400" u="none" strike="noStrike" cap="none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B01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Штатна чисельність може бути збільшена</a:t>
                      </a:r>
                      <a:endParaRPr sz="1400" u="none" strike="noStrike" cap="none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B01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Орієнтовне навантаження</a:t>
                      </a:r>
                      <a:endParaRPr sz="1400" u="none" strike="noStrike" cap="none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B0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7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b="1" u="none" strike="noStrike" cap="none"/>
                        <a:t>1 соціальний менеджер громади на 10 000 жителів</a:t>
                      </a:r>
                      <a:r>
                        <a:rPr lang="uk-UA" sz="1400" u="none" strike="noStrike" cap="none"/>
                        <a:t> територіальної громади</a:t>
                      </a:r>
                      <a:endParaRPr sz="1400" u="none" strike="noStrike" cap="none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D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ourier New"/>
                        <a:buNone/>
                      </a:pPr>
                      <a:r>
                        <a:rPr lang="uk-UA" sz="1400" u="none" strike="noStrike" cap="none"/>
                        <a:t>якщо </a:t>
                      </a:r>
                      <a:r>
                        <a:rPr lang="uk-UA" sz="1400" b="1" u="none" strike="noStrike" cap="none"/>
                        <a:t>понад 20 % населення </a:t>
                      </a:r>
                      <a:r>
                        <a:rPr lang="uk-UA" sz="1400" u="none" strike="noStrike" cap="none"/>
                        <a:t>належать до вразливих груп або перебувають у складних життєвих обставинах</a:t>
                      </a:r>
                      <a:endParaRPr sz="1400" u="none" strike="noStrike" cap="none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D4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u="none" strike="noStrike" cap="none"/>
                        <a:t>до </a:t>
                      </a:r>
                      <a:r>
                        <a:rPr lang="uk-UA" sz="1400" b="1" u="none" strike="noStrike" cap="none"/>
                        <a:t>10 активних випадків</a:t>
                      </a:r>
                      <a:r>
                        <a:rPr lang="uk-UA" sz="1400" u="none" strike="noStrike" cap="none"/>
                        <a:t> на одного соціального менеджера протягом місяця</a:t>
                      </a:r>
                      <a:endParaRPr sz="1400" u="none" strike="noStrike" cap="none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D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68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b="1" u="none" strike="noStrike" cap="none"/>
                        <a:t>1 соціальний менеджер громади на 30 000 жителів</a:t>
                      </a:r>
                      <a:r>
                        <a:rPr lang="uk-UA" sz="1400" u="none" strike="noStrike" cap="none"/>
                        <a:t> у містах Києві та Севастополі</a:t>
                      </a:r>
                      <a:endParaRPr sz="1400" u="none" strike="noStrike" cap="none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D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uk-UA" sz="1400" b="1" u="none" strike="noStrike" cap="none"/>
                        <a:t>за рішенням </a:t>
                      </a:r>
                      <a:r>
                        <a:rPr lang="uk-UA" sz="1400" u="none" strike="noStrike" cap="none"/>
                        <a:t>органу місцевого самоврядування</a:t>
                      </a:r>
                      <a:endParaRPr sz="1400" u="none" strike="noStrike" cap="none"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D4D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72" name="Google Shape;172;p7"/>
          <p:cNvSpPr txBox="1"/>
          <p:nvPr/>
        </p:nvSpPr>
        <p:spPr>
          <a:xfrm>
            <a:off x="775350" y="104972"/>
            <a:ext cx="4546500" cy="812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uk-UA" sz="2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Штатна чисельність та навантаження </a:t>
            </a:r>
            <a:endParaRPr sz="26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"/>
          <p:cNvSpPr/>
          <p:nvPr/>
        </p:nvSpPr>
        <p:spPr>
          <a:xfrm>
            <a:off x="446868" y="1234223"/>
            <a:ext cx="833590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Відповідно до Постанови Кабінету Міністрів України від 14 січня 2026 року № 64 «Деякі питання організації надання соціальних послуг»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" name="Групувати 12">
            <a:extLst>
              <a:ext uri="{FF2B5EF4-FFF2-40B4-BE49-F238E27FC236}">
                <a16:creationId xmlns:a16="http://schemas.microsoft.com/office/drawing/2014/main" id="{9A39393B-7A94-40DE-9874-3A468B8B40C0}"/>
              </a:ext>
            </a:extLst>
          </p:cNvPr>
          <p:cNvGrpSpPr/>
          <p:nvPr/>
        </p:nvGrpSpPr>
        <p:grpSpPr>
          <a:xfrm>
            <a:off x="5302683" y="186442"/>
            <a:ext cx="3618757" cy="504138"/>
            <a:chOff x="5130298" y="186442"/>
            <a:chExt cx="3618757" cy="504138"/>
          </a:xfrm>
        </p:grpSpPr>
        <p:pic>
          <p:nvPicPr>
            <p:cNvPr id="14" name="Google Shape;76;p2" title="Jittest_pres_logos_color.png">
              <a:extLst>
                <a:ext uri="{FF2B5EF4-FFF2-40B4-BE49-F238E27FC236}">
                  <a16:creationId xmlns:a16="http://schemas.microsoft.com/office/drawing/2014/main" id="{6C27BD63-0F43-476C-AC60-92064F1B745A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r="25141" b="-18573"/>
            <a:stretch/>
          </p:blipFill>
          <p:spPr>
            <a:xfrm>
              <a:off x="5130298" y="356572"/>
              <a:ext cx="1982535" cy="2606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81AD9507-61F2-4AB4-9183-BD945386FD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97843" y="186442"/>
              <a:ext cx="824133" cy="504138"/>
            </a:xfrm>
            <a:prstGeom prst="rect">
              <a:avLst/>
            </a:prstGeom>
          </p:spPr>
        </p:pic>
        <p:pic>
          <p:nvPicPr>
            <p:cNvPr id="16" name="Google Shape;76;p2" title="Jittest_pres_logos_color.png">
              <a:extLst>
                <a:ext uri="{FF2B5EF4-FFF2-40B4-BE49-F238E27FC236}">
                  <a16:creationId xmlns:a16="http://schemas.microsoft.com/office/drawing/2014/main" id="{817B77E0-6E4D-4B7A-8C7C-3BE87A9334EB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74859"/>
            <a:stretch/>
          </p:blipFill>
          <p:spPr>
            <a:xfrm>
              <a:off x="7982265" y="349076"/>
              <a:ext cx="766790" cy="25316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" name="Google Shape;179;p8"/>
          <p:cNvGrpSpPr/>
          <p:nvPr/>
        </p:nvGrpSpPr>
        <p:grpSpPr>
          <a:xfrm>
            <a:off x="0" y="-6350"/>
            <a:ext cx="5199800" cy="1016100"/>
            <a:chOff x="0" y="-6350"/>
            <a:chExt cx="5199800" cy="1016100"/>
          </a:xfrm>
        </p:grpSpPr>
        <p:sp>
          <p:nvSpPr>
            <p:cNvPr id="180" name="Google Shape;180;p8"/>
            <p:cNvSpPr/>
            <p:nvPr/>
          </p:nvSpPr>
          <p:spPr>
            <a:xfrm>
              <a:off x="653300" y="-6350"/>
              <a:ext cx="45465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8"/>
            <p:cNvSpPr/>
            <p:nvPr/>
          </p:nvSpPr>
          <p:spPr>
            <a:xfrm>
              <a:off x="410400" y="-6350"/>
              <a:ext cx="1821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8"/>
            <p:cNvSpPr/>
            <p:nvPr/>
          </p:nvSpPr>
          <p:spPr>
            <a:xfrm>
              <a:off x="210988" y="-6350"/>
              <a:ext cx="1386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8"/>
            <p:cNvSpPr/>
            <p:nvPr/>
          </p:nvSpPr>
          <p:spPr>
            <a:xfrm>
              <a:off x="84650" y="-6350"/>
              <a:ext cx="855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8"/>
            <p:cNvSpPr/>
            <p:nvPr/>
          </p:nvSpPr>
          <p:spPr>
            <a:xfrm>
              <a:off x="0" y="-6350"/>
              <a:ext cx="438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5" name="Google Shape;185;p8"/>
          <p:cNvSpPr txBox="1"/>
          <p:nvPr/>
        </p:nvSpPr>
        <p:spPr>
          <a:xfrm>
            <a:off x="775350" y="104972"/>
            <a:ext cx="4546500" cy="812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uk-UA" sz="2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Організація надання соціальних послуг </a:t>
            </a:r>
            <a:endParaRPr sz="26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8"/>
          <p:cNvSpPr/>
          <p:nvPr/>
        </p:nvSpPr>
        <p:spPr>
          <a:xfrm>
            <a:off x="274305" y="2143620"/>
            <a:ext cx="4049628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Постанова Кабінету Міністрів України від 14 січня 2026 року № 64 «Деякі питання організації надання соціальних послуг» визначає: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8"/>
          <p:cNvSpPr/>
          <p:nvPr/>
        </p:nvSpPr>
        <p:spPr>
          <a:xfrm>
            <a:off x="5882013" y="1225650"/>
            <a:ext cx="1589400" cy="1509900"/>
          </a:xfrm>
          <a:prstGeom prst="ellipse">
            <a:avLst/>
          </a:prstGeom>
          <a:solidFill>
            <a:srgbClr val="007577">
              <a:alpha val="30980"/>
            </a:srgbClr>
          </a:solidFill>
          <a:ln>
            <a:noFill/>
          </a:ln>
        </p:spPr>
        <p:txBody>
          <a:bodyPr spcFirstLastPara="1" wrap="square" lIns="54375" tIns="27200" rIns="54375" bIns="272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6"/>
              <a:buFont typeface="Arial"/>
              <a:buNone/>
            </a:pPr>
            <a:endParaRPr sz="91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8"/>
          <p:cNvSpPr/>
          <p:nvPr/>
        </p:nvSpPr>
        <p:spPr>
          <a:xfrm>
            <a:off x="4570652" y="1969619"/>
            <a:ext cx="1589400" cy="1509900"/>
          </a:xfrm>
          <a:prstGeom prst="ellipse">
            <a:avLst/>
          </a:prstGeom>
          <a:solidFill>
            <a:srgbClr val="007577">
              <a:alpha val="30980"/>
            </a:srgbClr>
          </a:solidFill>
          <a:ln>
            <a:noFill/>
          </a:ln>
        </p:spPr>
        <p:txBody>
          <a:bodyPr spcFirstLastPara="1" wrap="square" lIns="54375" tIns="27200" rIns="54375" bIns="272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6"/>
              <a:buFont typeface="Arial"/>
              <a:buNone/>
            </a:pPr>
            <a:endParaRPr sz="91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8"/>
          <p:cNvSpPr/>
          <p:nvPr/>
        </p:nvSpPr>
        <p:spPr>
          <a:xfrm>
            <a:off x="5199800" y="3242266"/>
            <a:ext cx="1589400" cy="1509900"/>
          </a:xfrm>
          <a:prstGeom prst="ellipse">
            <a:avLst/>
          </a:prstGeom>
          <a:solidFill>
            <a:srgbClr val="007577">
              <a:alpha val="30980"/>
            </a:srgbClr>
          </a:solidFill>
          <a:ln>
            <a:noFill/>
          </a:ln>
        </p:spPr>
        <p:txBody>
          <a:bodyPr spcFirstLastPara="1" wrap="square" lIns="54375" tIns="27200" rIns="54375" bIns="272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6"/>
              <a:buFont typeface="Arial"/>
              <a:buNone/>
            </a:pPr>
            <a:endParaRPr sz="91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8"/>
          <p:cNvSpPr/>
          <p:nvPr/>
        </p:nvSpPr>
        <p:spPr>
          <a:xfrm>
            <a:off x="6699935" y="3077252"/>
            <a:ext cx="1589400" cy="1509900"/>
          </a:xfrm>
          <a:prstGeom prst="ellipse">
            <a:avLst/>
          </a:prstGeom>
          <a:solidFill>
            <a:srgbClr val="007577">
              <a:alpha val="30980"/>
            </a:srgbClr>
          </a:solidFill>
          <a:ln>
            <a:noFill/>
          </a:ln>
        </p:spPr>
        <p:txBody>
          <a:bodyPr spcFirstLastPara="1" wrap="square" lIns="54375" tIns="27200" rIns="54375" bIns="272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6"/>
              <a:buFont typeface="Arial"/>
              <a:buNone/>
            </a:pPr>
            <a:endParaRPr sz="91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8"/>
          <p:cNvSpPr/>
          <p:nvPr/>
        </p:nvSpPr>
        <p:spPr>
          <a:xfrm>
            <a:off x="7193374" y="1851264"/>
            <a:ext cx="1589400" cy="1509900"/>
          </a:xfrm>
          <a:prstGeom prst="ellipse">
            <a:avLst/>
          </a:prstGeom>
          <a:solidFill>
            <a:srgbClr val="007577">
              <a:alpha val="30980"/>
            </a:srgbClr>
          </a:solidFill>
          <a:ln>
            <a:noFill/>
          </a:ln>
        </p:spPr>
        <p:txBody>
          <a:bodyPr spcFirstLastPara="1" wrap="square" lIns="54375" tIns="27200" rIns="54375" bIns="272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6"/>
              <a:buFont typeface="Arial"/>
              <a:buNone/>
            </a:pPr>
            <a:endParaRPr sz="91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8"/>
          <p:cNvSpPr/>
          <p:nvPr/>
        </p:nvSpPr>
        <p:spPr>
          <a:xfrm>
            <a:off x="5985456" y="1504788"/>
            <a:ext cx="1382513" cy="8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організацію надання соціальних послуг у територіальній громаді</a:t>
            </a:r>
            <a:endParaRPr sz="1200" b="0" i="0" u="none" strike="noStrike" cap="none">
              <a:solidFill>
                <a:srgbClr val="40404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4" name="Google Shape;194;p8"/>
          <p:cNvSpPr/>
          <p:nvPr/>
        </p:nvSpPr>
        <p:spPr>
          <a:xfrm>
            <a:off x="5378406" y="3643750"/>
            <a:ext cx="1214100" cy="8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роль соціального менеджера громади</a:t>
            </a:r>
            <a:endParaRPr sz="1200" b="0" i="0" u="none" strike="noStrike" cap="none">
              <a:solidFill>
                <a:srgbClr val="40404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5" name="Google Shape;195;p8"/>
          <p:cNvSpPr/>
          <p:nvPr/>
        </p:nvSpPr>
        <p:spPr>
          <a:xfrm>
            <a:off x="6887585" y="3455085"/>
            <a:ext cx="1214100" cy="8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штатну чисельність соціальних менеджерів</a:t>
            </a:r>
            <a:endParaRPr sz="1200" b="0" i="0" u="none" strike="noStrike" cap="none">
              <a:solidFill>
                <a:srgbClr val="40404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6" name="Google Shape;196;p8"/>
          <p:cNvSpPr/>
          <p:nvPr/>
        </p:nvSpPr>
        <p:spPr>
          <a:xfrm>
            <a:off x="4754965" y="2435604"/>
            <a:ext cx="1214100" cy="653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повноваження уповноваженого органу громади</a:t>
            </a:r>
            <a:endParaRPr sz="1200" b="0" i="0" u="none" strike="noStrike" cap="none">
              <a:solidFill>
                <a:srgbClr val="40404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7" name="Google Shape;197;p8"/>
          <p:cNvSpPr/>
          <p:nvPr/>
        </p:nvSpPr>
        <p:spPr>
          <a:xfrm>
            <a:off x="7381024" y="2364402"/>
            <a:ext cx="1214100" cy="483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порядок ведення випадку</a:t>
            </a:r>
            <a:endParaRPr sz="1200" b="0" i="0" u="none" strike="noStrike" cap="none">
              <a:solidFill>
                <a:srgbClr val="40404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22" name="Групувати 21">
            <a:extLst>
              <a:ext uri="{FF2B5EF4-FFF2-40B4-BE49-F238E27FC236}">
                <a16:creationId xmlns:a16="http://schemas.microsoft.com/office/drawing/2014/main" id="{F5424348-0528-476C-9CF8-E863BFF93754}"/>
              </a:ext>
            </a:extLst>
          </p:cNvPr>
          <p:cNvGrpSpPr/>
          <p:nvPr/>
        </p:nvGrpSpPr>
        <p:grpSpPr>
          <a:xfrm>
            <a:off x="5302683" y="186442"/>
            <a:ext cx="3618757" cy="504138"/>
            <a:chOff x="5130298" y="186442"/>
            <a:chExt cx="3618757" cy="504138"/>
          </a:xfrm>
        </p:grpSpPr>
        <p:pic>
          <p:nvPicPr>
            <p:cNvPr id="23" name="Google Shape;76;p2" title="Jittest_pres_logos_color.png">
              <a:extLst>
                <a:ext uri="{FF2B5EF4-FFF2-40B4-BE49-F238E27FC236}">
                  <a16:creationId xmlns:a16="http://schemas.microsoft.com/office/drawing/2014/main" id="{E331F773-1631-457D-9005-2337D2E6B0C7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r="25141" b="-18573"/>
            <a:stretch/>
          </p:blipFill>
          <p:spPr>
            <a:xfrm>
              <a:off x="5130298" y="356572"/>
              <a:ext cx="1982535" cy="2606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id="{B735DB5D-E4A9-4266-AE7B-3DE9DE7AB9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97843" y="186442"/>
              <a:ext cx="824133" cy="504138"/>
            </a:xfrm>
            <a:prstGeom prst="rect">
              <a:avLst/>
            </a:prstGeom>
          </p:spPr>
        </p:pic>
        <p:pic>
          <p:nvPicPr>
            <p:cNvPr id="25" name="Google Shape;76;p2" title="Jittest_pres_logos_color.png">
              <a:extLst>
                <a:ext uri="{FF2B5EF4-FFF2-40B4-BE49-F238E27FC236}">
                  <a16:creationId xmlns:a16="http://schemas.microsoft.com/office/drawing/2014/main" id="{52DCD33B-7A9B-46AC-BC7D-1A3A656B7DB7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74859"/>
            <a:stretch/>
          </p:blipFill>
          <p:spPr>
            <a:xfrm>
              <a:off x="7982265" y="349076"/>
              <a:ext cx="766790" cy="25316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3" name="Google Shape;203;p9"/>
          <p:cNvGrpSpPr/>
          <p:nvPr/>
        </p:nvGrpSpPr>
        <p:grpSpPr>
          <a:xfrm>
            <a:off x="0" y="-6350"/>
            <a:ext cx="5199800" cy="1016100"/>
            <a:chOff x="0" y="-6350"/>
            <a:chExt cx="5199800" cy="1016100"/>
          </a:xfrm>
        </p:grpSpPr>
        <p:sp>
          <p:nvSpPr>
            <p:cNvPr id="204" name="Google Shape;204;p9"/>
            <p:cNvSpPr/>
            <p:nvPr/>
          </p:nvSpPr>
          <p:spPr>
            <a:xfrm>
              <a:off x="653300" y="-6350"/>
              <a:ext cx="45465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9"/>
            <p:cNvSpPr/>
            <p:nvPr/>
          </p:nvSpPr>
          <p:spPr>
            <a:xfrm>
              <a:off x="410400" y="-6350"/>
              <a:ext cx="1821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9"/>
            <p:cNvSpPr/>
            <p:nvPr/>
          </p:nvSpPr>
          <p:spPr>
            <a:xfrm>
              <a:off x="210988" y="-6350"/>
              <a:ext cx="1386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9"/>
            <p:cNvSpPr/>
            <p:nvPr/>
          </p:nvSpPr>
          <p:spPr>
            <a:xfrm>
              <a:off x="84650" y="-6350"/>
              <a:ext cx="855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9"/>
            <p:cNvSpPr/>
            <p:nvPr/>
          </p:nvSpPr>
          <p:spPr>
            <a:xfrm>
              <a:off x="0" y="-6350"/>
              <a:ext cx="43800" cy="1016100"/>
            </a:xfrm>
            <a:prstGeom prst="rect">
              <a:avLst/>
            </a:prstGeom>
            <a:solidFill>
              <a:srgbClr val="F8B0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9" name="Google Shape;209;p9"/>
          <p:cNvSpPr txBox="1"/>
          <p:nvPr/>
        </p:nvSpPr>
        <p:spPr>
          <a:xfrm>
            <a:off x="775350" y="104972"/>
            <a:ext cx="4546500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uk-UA" sz="2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Повноваження соціальних менеджерів в організації надання соціальних послуг</a:t>
            </a:r>
            <a:endParaRPr sz="20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9"/>
          <p:cNvSpPr/>
          <p:nvPr/>
        </p:nvSpPr>
        <p:spPr>
          <a:xfrm>
            <a:off x="1398255" y="1121072"/>
            <a:ext cx="6729004" cy="966443"/>
          </a:xfrm>
          <a:prstGeom prst="ellipse">
            <a:avLst/>
          </a:prstGeom>
          <a:solidFill>
            <a:srgbClr val="007577">
              <a:alpha val="30980"/>
            </a:srgbClr>
          </a:solidFill>
          <a:ln>
            <a:noFill/>
          </a:ln>
        </p:spPr>
        <p:txBody>
          <a:bodyPr spcFirstLastPara="1" wrap="square" lIns="54375" tIns="27200" rIns="54375" bIns="272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6"/>
              <a:buFont typeface="Arial"/>
              <a:buNone/>
            </a:pPr>
            <a:endParaRPr sz="91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9"/>
          <p:cNvSpPr/>
          <p:nvPr/>
        </p:nvSpPr>
        <p:spPr>
          <a:xfrm>
            <a:off x="1543178" y="1392799"/>
            <a:ext cx="6439157" cy="422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Соціальний менеджер/менеджерка громади</a:t>
            </a:r>
            <a:endParaRPr sz="2400" b="0" i="0" u="none" strike="noStrike" cap="none">
              <a:solidFill>
                <a:srgbClr val="40404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13" name="Google Shape;213;p9"/>
          <p:cNvSpPr/>
          <p:nvPr/>
        </p:nvSpPr>
        <p:spPr>
          <a:xfrm>
            <a:off x="1934759" y="2722030"/>
            <a:ext cx="1870002" cy="1559318"/>
          </a:xfrm>
          <a:prstGeom prst="ellipse">
            <a:avLst/>
          </a:prstGeom>
          <a:solidFill>
            <a:srgbClr val="FDEAC0"/>
          </a:solidFill>
          <a:ln>
            <a:noFill/>
          </a:ln>
        </p:spPr>
        <p:txBody>
          <a:bodyPr spcFirstLastPara="1" wrap="square" lIns="54375" tIns="27200" rIns="54375" bIns="272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6"/>
              <a:buFont typeface="Arial"/>
              <a:buNone/>
            </a:pPr>
            <a:endParaRPr sz="91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9"/>
          <p:cNvSpPr/>
          <p:nvPr/>
        </p:nvSpPr>
        <p:spPr>
          <a:xfrm>
            <a:off x="511903" y="3553195"/>
            <a:ext cx="1838931" cy="1578732"/>
          </a:xfrm>
          <a:prstGeom prst="ellipse">
            <a:avLst/>
          </a:prstGeom>
          <a:solidFill>
            <a:srgbClr val="FDEAC0"/>
          </a:solidFill>
          <a:ln>
            <a:noFill/>
          </a:ln>
        </p:spPr>
        <p:txBody>
          <a:bodyPr spcFirstLastPara="1" wrap="square" lIns="54375" tIns="27200" rIns="54375" bIns="272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6"/>
              <a:buFont typeface="Arial"/>
              <a:buNone/>
            </a:pPr>
            <a:endParaRPr sz="91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9"/>
          <p:cNvSpPr/>
          <p:nvPr/>
        </p:nvSpPr>
        <p:spPr>
          <a:xfrm>
            <a:off x="4227414" y="3294407"/>
            <a:ext cx="1769010" cy="1779211"/>
          </a:xfrm>
          <a:prstGeom prst="ellipse">
            <a:avLst/>
          </a:prstGeom>
          <a:solidFill>
            <a:srgbClr val="FDEAC0"/>
          </a:solidFill>
          <a:ln>
            <a:noFill/>
          </a:ln>
        </p:spPr>
        <p:txBody>
          <a:bodyPr spcFirstLastPara="1" wrap="square" lIns="54375" tIns="27200" rIns="54375" bIns="272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6"/>
              <a:buFont typeface="Arial"/>
              <a:buNone/>
            </a:pPr>
            <a:endParaRPr sz="91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9"/>
          <p:cNvSpPr/>
          <p:nvPr/>
        </p:nvSpPr>
        <p:spPr>
          <a:xfrm>
            <a:off x="471545" y="1928324"/>
            <a:ext cx="1824928" cy="1612680"/>
          </a:xfrm>
          <a:prstGeom prst="ellipse">
            <a:avLst/>
          </a:prstGeom>
          <a:solidFill>
            <a:srgbClr val="FDEAC0"/>
          </a:solidFill>
          <a:ln>
            <a:noFill/>
          </a:ln>
        </p:spPr>
        <p:txBody>
          <a:bodyPr spcFirstLastPara="1" wrap="square" lIns="54375" tIns="27200" rIns="54375" bIns="272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6"/>
              <a:buFont typeface="Arial"/>
              <a:buNone/>
            </a:pPr>
            <a:endParaRPr sz="91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9"/>
          <p:cNvSpPr/>
          <p:nvPr/>
        </p:nvSpPr>
        <p:spPr>
          <a:xfrm>
            <a:off x="3624168" y="2063009"/>
            <a:ext cx="1706101" cy="1616027"/>
          </a:xfrm>
          <a:prstGeom prst="ellipse">
            <a:avLst/>
          </a:prstGeom>
          <a:solidFill>
            <a:srgbClr val="FDEAC0"/>
          </a:solidFill>
          <a:ln>
            <a:noFill/>
          </a:ln>
        </p:spPr>
        <p:txBody>
          <a:bodyPr spcFirstLastPara="1" wrap="square" lIns="54375" tIns="27200" rIns="54375" bIns="272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6"/>
              <a:buFont typeface="Arial"/>
              <a:buNone/>
            </a:pPr>
            <a:endParaRPr sz="91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9"/>
          <p:cNvSpPr/>
          <p:nvPr/>
        </p:nvSpPr>
        <p:spPr>
          <a:xfrm>
            <a:off x="5339004" y="2099576"/>
            <a:ext cx="1982890" cy="1682053"/>
          </a:xfrm>
          <a:prstGeom prst="ellipse">
            <a:avLst/>
          </a:prstGeom>
          <a:solidFill>
            <a:srgbClr val="FDEAC0"/>
          </a:solidFill>
          <a:ln>
            <a:noFill/>
          </a:ln>
        </p:spPr>
        <p:txBody>
          <a:bodyPr spcFirstLastPara="1" wrap="square" lIns="54375" tIns="27200" rIns="54375" bIns="272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6"/>
              <a:buFont typeface="Arial"/>
              <a:buNone/>
            </a:pPr>
            <a:endParaRPr sz="91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9"/>
          <p:cNvSpPr/>
          <p:nvPr/>
        </p:nvSpPr>
        <p:spPr>
          <a:xfrm>
            <a:off x="6320611" y="3239633"/>
            <a:ext cx="1854052" cy="1703776"/>
          </a:xfrm>
          <a:prstGeom prst="ellipse">
            <a:avLst/>
          </a:prstGeom>
          <a:solidFill>
            <a:srgbClr val="FDEAC0"/>
          </a:solidFill>
          <a:ln>
            <a:noFill/>
          </a:ln>
        </p:spPr>
        <p:txBody>
          <a:bodyPr spcFirstLastPara="1" wrap="square" lIns="54375" tIns="27200" rIns="54375" bIns="272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6"/>
              <a:buFont typeface="Arial"/>
              <a:buNone/>
            </a:pPr>
            <a:endParaRPr sz="91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9"/>
          <p:cNvSpPr/>
          <p:nvPr/>
        </p:nvSpPr>
        <p:spPr>
          <a:xfrm>
            <a:off x="804867" y="2200053"/>
            <a:ext cx="1214100" cy="1165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визначає потреби територіальної громади у соціальних послугах 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9"/>
          <p:cNvSpPr/>
          <p:nvPr/>
        </p:nvSpPr>
        <p:spPr>
          <a:xfrm>
            <a:off x="2266929" y="3018098"/>
            <a:ext cx="1214100" cy="1165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планує організацію надання соціальних послуг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9"/>
          <p:cNvSpPr/>
          <p:nvPr/>
        </p:nvSpPr>
        <p:spPr>
          <a:xfrm>
            <a:off x="3872336" y="2310858"/>
            <a:ext cx="1214100" cy="1165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розробляє пропозиції щодо розвитку системи соціальних послуг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9"/>
          <p:cNvSpPr/>
          <p:nvPr/>
        </p:nvSpPr>
        <p:spPr>
          <a:xfrm>
            <a:off x="4503217" y="3720013"/>
            <a:ext cx="1214100" cy="1165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організовує виявлення осіб та сімей, які потребують підтримки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9"/>
          <p:cNvSpPr/>
          <p:nvPr/>
        </p:nvSpPr>
        <p:spPr>
          <a:xfrm>
            <a:off x="827554" y="4097278"/>
            <a:ext cx="1214100" cy="1165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забезпечує ведення випадку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9"/>
          <p:cNvSpPr/>
          <p:nvPr/>
        </p:nvSpPr>
        <p:spPr>
          <a:xfrm>
            <a:off x="5761873" y="2408416"/>
            <a:ext cx="1214100" cy="1430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організовує взаємодію між суб'єктами системи соціальних послуг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9"/>
          <p:cNvSpPr/>
          <p:nvPr/>
        </p:nvSpPr>
        <p:spPr>
          <a:xfrm>
            <a:off x="6657964" y="3578712"/>
            <a:ext cx="1214100" cy="1362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здійснює моніторинг та оцінювання якості соціальних послуг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" name="Групувати 26">
            <a:extLst>
              <a:ext uri="{FF2B5EF4-FFF2-40B4-BE49-F238E27FC236}">
                <a16:creationId xmlns:a16="http://schemas.microsoft.com/office/drawing/2014/main" id="{C16EE7EA-98CF-41EF-BF43-111F807520B0}"/>
              </a:ext>
            </a:extLst>
          </p:cNvPr>
          <p:cNvGrpSpPr/>
          <p:nvPr/>
        </p:nvGrpSpPr>
        <p:grpSpPr>
          <a:xfrm>
            <a:off x="5302683" y="186442"/>
            <a:ext cx="3618757" cy="504138"/>
            <a:chOff x="5130298" y="186442"/>
            <a:chExt cx="3618757" cy="504138"/>
          </a:xfrm>
        </p:grpSpPr>
        <p:pic>
          <p:nvPicPr>
            <p:cNvPr id="28" name="Google Shape;76;p2" title="Jittest_pres_logos_color.png">
              <a:extLst>
                <a:ext uri="{FF2B5EF4-FFF2-40B4-BE49-F238E27FC236}">
                  <a16:creationId xmlns:a16="http://schemas.microsoft.com/office/drawing/2014/main" id="{AA2DAD72-8E65-4991-BB07-AF8F1AD2959F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r="25141" b="-18573"/>
            <a:stretch/>
          </p:blipFill>
          <p:spPr>
            <a:xfrm>
              <a:off x="5130298" y="356572"/>
              <a:ext cx="1982535" cy="2606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" name="Рисунок 28">
              <a:extLst>
                <a:ext uri="{FF2B5EF4-FFF2-40B4-BE49-F238E27FC236}">
                  <a16:creationId xmlns:a16="http://schemas.microsoft.com/office/drawing/2014/main" id="{49EC67D4-98BA-46B9-9202-984BF1B483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97843" y="186442"/>
              <a:ext cx="824133" cy="504138"/>
            </a:xfrm>
            <a:prstGeom prst="rect">
              <a:avLst/>
            </a:prstGeom>
          </p:spPr>
        </p:pic>
        <p:pic>
          <p:nvPicPr>
            <p:cNvPr id="30" name="Google Shape;76;p2" title="Jittest_pres_logos_color.png">
              <a:extLst>
                <a:ext uri="{FF2B5EF4-FFF2-40B4-BE49-F238E27FC236}">
                  <a16:creationId xmlns:a16="http://schemas.microsoft.com/office/drawing/2014/main" id="{275BA839-5FF7-4169-B0CE-ABAD3B51E7F5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74859"/>
            <a:stretch/>
          </p:blipFill>
          <p:spPr>
            <a:xfrm>
              <a:off x="7982265" y="349076"/>
              <a:ext cx="766790" cy="25316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F4F7F7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1092</Words>
  <Application>Microsoft Office PowerPoint</Application>
  <PresentationFormat>Екран (16:9)</PresentationFormat>
  <Paragraphs>168</Paragraphs>
  <Slides>19</Slides>
  <Notes>19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19</vt:i4>
      </vt:variant>
    </vt:vector>
  </HeadingPairs>
  <TitlesOfParts>
    <vt:vector size="23" baseType="lpstr">
      <vt:lpstr>Arial</vt:lpstr>
      <vt:lpstr>Courier New</vt:lpstr>
      <vt:lpstr>Montserrat SemiBold</vt:lpstr>
      <vt:lpstr>Simple Light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DOC</dc:creator>
  <cp:lastModifiedBy>Lenovo</cp:lastModifiedBy>
  <cp:revision>6</cp:revision>
  <dcterms:modified xsi:type="dcterms:W3CDTF">2026-07-23T14:06:14Z</dcterms:modified>
</cp:coreProperties>
</file>