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57" r:id="rId4"/>
    <p:sldId id="270" r:id="rId5"/>
    <p:sldId id="260" r:id="rId6"/>
    <p:sldId id="261" r:id="rId7"/>
    <p:sldId id="262" r:id="rId8"/>
    <p:sldId id="266" r:id="rId9"/>
    <p:sldId id="272" r:id="rId10"/>
    <p:sldId id="273" r:id="rId11"/>
    <p:sldId id="267" r:id="rId12"/>
    <p:sldId id="269" r:id="rId13"/>
    <p:sldId id="268" r:id="rId14"/>
  </p:sldIdLst>
  <p:sldSz cx="12192000" cy="6858000"/>
  <p:notesSz cx="6735763" cy="9866313"/>
  <p:embeddedFontLst>
    <p:embeddedFont>
      <p:font typeface="Montserrat" panose="00000500000000000000" pitchFamily="2" charset="-52"/>
      <p:regular r:id="rId16"/>
      <p:bold r:id="rId17"/>
      <p:italic r:id="rId18"/>
      <p:boldItalic r:id="rId19"/>
    </p:embeddedFont>
    <p:embeddedFont>
      <p:font typeface="Montserrat SemiBold" panose="00000700000000000000" pitchFamily="2" charset="-52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BuUv1JNCpuJ4SAHMxzRTBwz8N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30d12b7779_0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30d12b77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30d12b7779_0_16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30d12b7779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5088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30d12b7779_0_17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230d12b7779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30d12b7779_0_19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230d12b7779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30d12b7779_0_183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230d12b7779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30d12b7779_0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30d12b77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7020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30d12b7779_0_93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230d12b777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1422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30d12b7779_0_11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30d12b7779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30d12b7779_0_12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230d12b777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30d12b7779_0_16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30d12b7779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30d12b7779_0_16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30d12b7779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223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grants.vzaemo.diia.gov.ua/contests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hyperlink" Target="mailto:info_konkurs@ispf.gov.ua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grants.vzaemo.diia.gov.ua/contests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s://www.ispf.gov.ua/" TargetMode="Externa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vvgoi@ispf.gov.ua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230d12b777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 flipH="1">
            <a:off x="2545111" y="702212"/>
            <a:ext cx="4174116" cy="459848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30d12b7779_0_0"/>
          <p:cNvSpPr txBox="1">
            <a:spLocks noGrp="1"/>
          </p:cNvSpPr>
          <p:nvPr>
            <p:ph type="ctrTitle"/>
          </p:nvPr>
        </p:nvSpPr>
        <p:spPr>
          <a:xfrm>
            <a:off x="5343994" y="2263366"/>
            <a:ext cx="6108600" cy="2365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2EB135"/>
              </a:buClr>
              <a:buSzPts val="3200"/>
            </a:pP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Фінансова підтримка громадських об’єднань для надання соціальних послуг особам з інвалідністю</a:t>
            </a:r>
          </a:p>
        </p:txBody>
      </p:sp>
      <p:sp>
        <p:nvSpPr>
          <p:cNvPr id="88" name="Google Shape;88;g230d12b7779_0_0"/>
          <p:cNvSpPr txBox="1"/>
          <p:nvPr/>
        </p:nvSpPr>
        <p:spPr>
          <a:xfrm>
            <a:off x="7982314" y="614731"/>
            <a:ext cx="25653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274F"/>
              </a:buClr>
              <a:buSzPts val="1800"/>
              <a:buFont typeface="Montserrat"/>
              <a:buNone/>
            </a:pPr>
            <a:endParaRPr sz="1800" b="0" i="0" u="none" strike="noStrike" cap="none" dirty="0">
              <a:solidFill>
                <a:srgbClr val="5527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g230d12b7779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0488" y="4405205"/>
            <a:ext cx="2961239" cy="138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30d12b7779_0_0"/>
          <p:cNvPicPr preferRelativeResize="0"/>
          <p:nvPr/>
        </p:nvPicPr>
        <p:blipFill rotWithShape="1">
          <a:blip r:embed="rId5">
            <a:alphaModFix amt="85000"/>
          </a:blip>
          <a:srcRect/>
          <a:stretch/>
        </p:blipFill>
        <p:spPr>
          <a:xfrm>
            <a:off x="1306451" y="2417546"/>
            <a:ext cx="3154715" cy="221145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2" name="Google Shape;92;g230d12b7779_0_0"/>
          <p:cNvSpPr txBox="1"/>
          <p:nvPr/>
        </p:nvSpPr>
        <p:spPr>
          <a:xfrm>
            <a:off x="1629628" y="2688260"/>
            <a:ext cx="2399165" cy="1856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uk-UA" sz="2000" b="1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Конкурс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uk-UA" sz="2000" b="1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для громадських об’єднань осіб з інвалідністю 202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6</a:t>
            </a:r>
            <a:endParaRPr sz="2000" b="1" i="0" u="none" strike="noStrike" cap="none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" name="Рисунок 6" descr="Зображення, що містить текст, логотип, символ, Шрифт&#10;&#10;Автоматично згенерований опис">
            <a:extLst>
              <a:ext uri="{FF2B5EF4-FFF2-40B4-BE49-F238E27FC236}">
                <a16:creationId xmlns:a16="http://schemas.microsoft.com/office/drawing/2014/main" id="{FF3C2D9F-3C95-4DDD-A20C-523792682D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8962" y="262963"/>
            <a:ext cx="1635177" cy="7035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0F4FD9-9BAF-9D96-CBF6-3FDB55094E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6641" y="485129"/>
            <a:ext cx="2200547" cy="481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9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30d12b7779_0_161"/>
          <p:cNvSpPr txBox="1"/>
          <p:nvPr/>
        </p:nvSpPr>
        <p:spPr>
          <a:xfrm>
            <a:off x="336200" y="1077363"/>
            <a:ext cx="7793812" cy="460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За результатами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проведеного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конкурсу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Мінсоцполітики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затверджується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розподіл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бюджетних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коштів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після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між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Фондом,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переможцем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конкурсу та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територіальним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відділенням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Фонду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укладається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тристоронній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Договір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про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виконання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реалізацію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)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загальнодержавного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проекту.</a:t>
            </a:r>
          </a:p>
          <a:p>
            <a:pPr marL="114300"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Проекти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ГООІ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реалізуються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протягом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бюджетного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періоду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– до 30 листопада 2026 року.</a:t>
            </a:r>
          </a:p>
          <a:p>
            <a:pPr marL="114300" lvl="0" algn="just">
              <a:spcBef>
                <a:spcPts val="600"/>
              </a:spcBef>
              <a:buClr>
                <a:schemeClr val="dk1"/>
              </a:buClr>
              <a:buSzPts val="1800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До 10 грудня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переможець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конкурсу,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який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отримав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фінансову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підтримку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за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рахунок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бюджетних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коштів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подає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після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виконання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реалізації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) проекту до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територіального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відділення Фонду:</a:t>
            </a:r>
          </a:p>
          <a:p>
            <a:pPr marL="400050" lvl="0" indent="-2857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Фінансовий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звіт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про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обсяг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використаних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бюджетних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коштів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згідно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з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додатком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4 </a:t>
            </a:r>
          </a:p>
          <a:p>
            <a:pPr marL="400050" lvl="0" indent="-2857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Підсумковий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звіт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про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виконання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договору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згідно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з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додатком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5</a:t>
            </a:r>
          </a:p>
          <a:p>
            <a:pPr marL="114300"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"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підставі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поданих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звітів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моніторингових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звітів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Фонд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готує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Підсумковий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висновок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щодо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виконання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проектів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g230d12b7779_0_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3562" y="4649989"/>
            <a:ext cx="2003368" cy="9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30d12b7779_0_161"/>
          <p:cNvSpPr txBox="1">
            <a:spLocks noGrp="1"/>
          </p:cNvSpPr>
          <p:nvPr>
            <p:ph type="title"/>
          </p:nvPr>
        </p:nvSpPr>
        <p:spPr>
          <a:xfrm>
            <a:off x="425525" y="190100"/>
            <a:ext cx="8419712" cy="7293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2EB135"/>
              </a:buClr>
              <a:buSzPts val="2800"/>
            </a:pP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Визначення переможців</a:t>
            </a:r>
            <a:endParaRPr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E04253-96B3-EA67-37B3-4E35356DF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487" y="2046083"/>
            <a:ext cx="3510071" cy="233579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71250B-46E4-B181-98E6-6E0DBFB02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046" y="5907976"/>
            <a:ext cx="1639966" cy="7071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2AE9E4-A7AA-1527-5C9A-F283918B70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540" y="6275192"/>
            <a:ext cx="1794522" cy="3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0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30d12b7779_0_172"/>
          <p:cNvSpPr txBox="1"/>
          <p:nvPr/>
        </p:nvSpPr>
        <p:spPr>
          <a:xfrm>
            <a:off x="336200" y="2055136"/>
            <a:ext cx="7476952" cy="380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Конкурсні пропозиції подаються:</a:t>
            </a:r>
          </a:p>
          <a:p>
            <a:pPr marL="457200" lvl="0" indent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b="1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0" indent="-22860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uk-UA" sz="1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через електронну систему проведення конкурсу</a:t>
            </a:r>
            <a:r>
              <a:rPr lang="uk-UA" sz="1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-UA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- модуль Е-Конкурси платформи </a:t>
            </a:r>
            <a:r>
              <a:rPr lang="uk-UA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ВзаємоДія</a:t>
            </a:r>
            <a:r>
              <a:rPr lang="uk-UA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uk-UA" sz="1200" u="sng" dirty="0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https://grants.vzaemo.diia.gov.ua/contests</a:t>
            </a:r>
            <a:endParaRPr lang="uk-UA" sz="1200" u="sng" dirty="0">
              <a:solidFill>
                <a:srgbClr val="0563C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</a:pPr>
            <a:endParaRPr sz="1200" u="sng" dirty="0">
              <a:solidFill>
                <a:srgbClr val="0563C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2. у </a:t>
            </a:r>
            <a:r>
              <a:rPr lang="ru-RU" sz="12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паперовій</a:t>
            </a:r>
            <a:r>
              <a:rPr lang="ru-RU" sz="1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формі</a:t>
            </a:r>
            <a:r>
              <a:rPr lang="ru-RU" sz="1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за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адресою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:  </a:t>
            </a:r>
          </a:p>
          <a:p>
            <a:pPr marL="457200" lvl="0" indent="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вул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Боричів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Тік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, 28,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каб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303, м.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Київ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, 04070</a:t>
            </a:r>
          </a:p>
          <a:p>
            <a:pPr marL="457200" lvl="0" indent="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та </a:t>
            </a:r>
            <a:r>
              <a:rPr lang="ru-RU" sz="1200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обов’язково</a:t>
            </a:r>
            <a:r>
              <a:rPr lang="ru-RU" sz="1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дублюються</a:t>
            </a:r>
            <a:r>
              <a:rPr lang="ru-RU" sz="1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на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електронну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адресу Фонду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info_konkurs@ispf.gov.ua</a:t>
            </a:r>
            <a:r>
              <a:rPr lang="uk-UA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сканованому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вигляді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повний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пакет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документів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та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додатково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надаються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у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форматі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Word (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Заява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Опис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),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Кошторис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витрат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Excel)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3. У </a:t>
            </a:r>
            <a:r>
              <a:rPr lang="ru-RU" sz="12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разі</a:t>
            </a:r>
            <a:r>
              <a:rPr lang="ru-RU" sz="1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подання</a:t>
            </a:r>
            <a:r>
              <a:rPr lang="ru-RU" sz="1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конкурсної</a:t>
            </a:r>
            <a:r>
              <a:rPr lang="ru-RU" sz="1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пропозиції</a:t>
            </a:r>
            <a:r>
              <a:rPr lang="ru-RU" sz="1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виключно</a:t>
            </a:r>
            <a:r>
              <a:rPr lang="ru-RU" sz="1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на </a:t>
            </a:r>
            <a:r>
              <a:rPr lang="ru-RU" sz="12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електронну</a:t>
            </a:r>
            <a:r>
              <a:rPr lang="ru-RU" sz="1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адресу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Фонду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info_konkurs@ispf.gov.ua</a:t>
            </a:r>
            <a:r>
              <a:rPr lang="uk-UA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надається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повний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пакет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документів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конкурсної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пропозиції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. На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Заяву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накладається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кваліфікований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електронний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підпис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(КЕП)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керівника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громадської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організації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або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особи,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уповноваженої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на право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підпису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(документ,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що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підтверджує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повноваження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права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підпису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додається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до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конкурсної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пропозиції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ctr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 15.04.2026 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включно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по 14.05.2026 до 18:00 </a:t>
            </a: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години</a:t>
            </a:r>
          </a:p>
          <a:p>
            <a:pPr marL="457200" lvl="0" indent="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u="sng" dirty="0">
              <a:solidFill>
                <a:srgbClr val="0563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7" name="Google Shape;207;g230d12b7779_0_1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3562" y="4649989"/>
            <a:ext cx="2003368" cy="9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230d12b7779_0_172"/>
          <p:cNvSpPr txBox="1">
            <a:spLocks noGrp="1"/>
          </p:cNvSpPr>
          <p:nvPr>
            <p:ph type="title"/>
          </p:nvPr>
        </p:nvSpPr>
        <p:spPr>
          <a:xfrm>
            <a:off x="740876" y="190100"/>
            <a:ext cx="7072276" cy="94158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ts val="2800"/>
              <a:buFont typeface="Montserrat"/>
              <a:buNone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Прийом конкурсних пропозицій:</a:t>
            </a:r>
            <a:endParaRPr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F92D7D-ACD4-2903-F4E5-0D8D8D4C8B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3770" y="1629625"/>
            <a:ext cx="3662030" cy="243691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FF4A6B-B977-3B95-8A4E-D9C5CC6020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1653" y="5922226"/>
            <a:ext cx="1639966" cy="7071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A5D10F-0BDC-62F7-49CA-3FC783E6E7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272" y="6224827"/>
            <a:ext cx="1848844" cy="404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30d12b7779_0_197"/>
          <p:cNvSpPr txBox="1"/>
          <p:nvPr/>
        </p:nvSpPr>
        <p:spPr>
          <a:xfrm>
            <a:off x="660904" y="1290708"/>
            <a:ext cx="8229600" cy="4032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563C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FontTx/>
              <a:buChar char="-"/>
            </a:pPr>
            <a:r>
              <a:rPr lang="uk-UA" sz="1800" dirty="0">
                <a:latin typeface="Montserrat"/>
                <a:ea typeface="Montserrat"/>
                <a:cs typeface="Montserrat"/>
                <a:sym typeface="Montserrat"/>
              </a:rPr>
              <a:t>на платформі Взаємодія в модулі Е-конкурс </a:t>
            </a:r>
          </a:p>
          <a:p>
            <a:pPr lvl="0" algn="ctr">
              <a:lnSpc>
                <a:spcPct val="106999"/>
              </a:lnSpc>
              <a:spcBef>
                <a:spcPts val="800"/>
              </a:spcBef>
            </a:pPr>
            <a:r>
              <a:rPr lang="en-US" sz="1800" dirty="0"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https://grants.vzaemo.diia.gov.ua/contests</a:t>
            </a:r>
            <a:r>
              <a:rPr lang="uk-UA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lvl="0" algn="ctr">
              <a:lnSpc>
                <a:spcPct val="106999"/>
              </a:lnSpc>
              <a:spcBef>
                <a:spcPts val="800"/>
              </a:spcBef>
            </a:pP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>
              <a:lnSpc>
                <a:spcPct val="106999"/>
              </a:lnSpc>
              <a:spcBef>
                <a:spcPts val="800"/>
              </a:spcBef>
              <a:buFontTx/>
              <a:buChar char="-"/>
            </a:pPr>
            <a:r>
              <a:rPr lang="uk-UA" sz="1800" dirty="0">
                <a:latin typeface="Montserrat"/>
                <a:ea typeface="Montserrat"/>
                <a:cs typeface="Montserrat"/>
                <a:sym typeface="Montserrat"/>
              </a:rPr>
              <a:t>на </a:t>
            </a:r>
            <a:r>
              <a:rPr lang="uk-UA" sz="1800" dirty="0" err="1">
                <a:latin typeface="Montserrat"/>
                <a:ea typeface="Montserrat"/>
                <a:cs typeface="Montserrat"/>
                <a:sym typeface="Montserrat"/>
              </a:rPr>
              <a:t>вебсайті</a:t>
            </a:r>
            <a:r>
              <a:rPr lang="uk-UA" sz="1800" dirty="0">
                <a:latin typeface="Montserrat"/>
                <a:ea typeface="Montserrat"/>
                <a:cs typeface="Montserrat"/>
                <a:sym typeface="Montserrat"/>
              </a:rPr>
              <a:t> Фонду</a:t>
            </a:r>
            <a:r>
              <a:rPr lang="uk-UA" sz="1800" dirty="0"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 </a:t>
            </a:r>
            <a:r>
              <a:rPr lang="uk-UA" sz="1800" dirty="0"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dirty="0"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https://www.ispf.gov.ua/</a:t>
            </a:r>
            <a:r>
              <a:rPr lang="uk-UA" sz="1800" dirty="0"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lvl="0">
              <a:lnSpc>
                <a:spcPct val="106999"/>
              </a:lnSpc>
              <a:spcBef>
                <a:spcPts val="800"/>
              </a:spcBef>
            </a:pPr>
            <a:r>
              <a:rPr lang="uk-UA" sz="1600" dirty="0">
                <a:latin typeface="Montserrat"/>
                <a:ea typeface="Montserrat"/>
                <a:cs typeface="Montserrat"/>
                <a:sym typeface="Montserrat"/>
              </a:rPr>
              <a:t>в рубриці «Конкурс проектів» в підрубриці «Конкурс проектів для громадських об’єднань» в розділі </a:t>
            </a:r>
            <a:r>
              <a:rPr lang="uk-UA" sz="1600" dirty="0"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«Конкурс 202</a:t>
            </a:r>
            <a:r>
              <a:rPr lang="en-US" sz="1600" dirty="0"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r>
              <a:rPr lang="uk-UA" sz="1600" dirty="0"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</a:p>
          <a:p>
            <a:pPr lvl="0">
              <a:lnSpc>
                <a:spcPct val="106999"/>
              </a:lnSpc>
              <a:spcBef>
                <a:spcPts val="800"/>
              </a:spcBef>
            </a:pPr>
            <a:r>
              <a:rPr lang="en-US" sz="1600" u="sng" dirty="0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</a:rPr>
              <a:t>https://www.ispf.gov.ua/diyalnist/monitoring-zahodiv-vgoi-perelik-profesij-utos-utog/konkurs-proektiv-dlya-go/konkurs-2026-gooi-2026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6999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9" name="Google Shape;229;g230d12b7779_0_1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52432" y="4668096"/>
            <a:ext cx="2003368" cy="9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230d12b7779_0_197"/>
          <p:cNvSpPr txBox="1">
            <a:spLocks noGrp="1"/>
          </p:cNvSpPr>
          <p:nvPr>
            <p:ph type="title"/>
          </p:nvPr>
        </p:nvSpPr>
        <p:spPr>
          <a:xfrm>
            <a:off x="860080" y="190099"/>
            <a:ext cx="6962114" cy="86915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2EB135"/>
              </a:buClr>
              <a:buSzPts val="2800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Інформація про Конкурс </a:t>
            </a:r>
            <a:endParaRPr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974811-D80A-45C6-1EF1-E53D28C34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0699" y="5859480"/>
            <a:ext cx="1639966" cy="7071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B3661A-70BE-2220-7929-014875E78B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0792" y="592418"/>
            <a:ext cx="3271136" cy="266683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DF77ED-6776-759C-2DFB-A1C0363931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417" y="4669829"/>
            <a:ext cx="2792638" cy="186852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6EF48B-7516-C61C-3F8E-1645051FD9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4226" y="6130383"/>
            <a:ext cx="1993699" cy="43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30d12b7779_0_183"/>
          <p:cNvSpPr txBox="1"/>
          <p:nvPr/>
        </p:nvSpPr>
        <p:spPr>
          <a:xfrm>
            <a:off x="941560" y="1488524"/>
            <a:ext cx="7279124" cy="388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надаються щоденно крім суботи та неділі</a:t>
            </a:r>
          </a:p>
          <a:p>
            <a:pPr marL="0" lvl="0" indent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 9:00 до 18:00 години</a:t>
            </a:r>
            <a:r>
              <a:rPr lang="uk-UA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</a:p>
          <a:p>
            <a:pPr marL="0" lvl="0" indent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 п’ятницю - до 16:45 години,</a:t>
            </a:r>
          </a:p>
          <a:p>
            <a:pPr marL="0" lvl="0" indent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обідня перерва з 13:00 до 14:00 години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uk-UA" sz="1800" dirty="0">
                <a:latin typeface="Montserrat"/>
                <a:ea typeface="Montserrat"/>
                <a:cs typeface="Montserrat"/>
                <a:sym typeface="Montserrat"/>
              </a:rPr>
              <a:t>Сектор взаємодії з громадськими об’єднаннями Фонду</a:t>
            </a: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uk-UA" sz="1800" dirty="0">
                <a:latin typeface="Montserrat"/>
                <a:ea typeface="Montserrat"/>
                <a:cs typeface="Montserrat"/>
                <a:sym typeface="Montserrat"/>
              </a:rPr>
              <a:t>Контактний телефон: (044)293-17-63 (42), </a:t>
            </a: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uk-UA" sz="1800" dirty="0">
                <a:latin typeface="Montserrat"/>
                <a:ea typeface="Montserrat"/>
                <a:cs typeface="Montserrat"/>
                <a:sym typeface="Montserrat"/>
              </a:rPr>
              <a:t>е-</a:t>
            </a:r>
            <a:r>
              <a:rPr lang="uk-UA" sz="1800" dirty="0" err="1">
                <a:latin typeface="Montserrat"/>
                <a:ea typeface="Montserrat"/>
                <a:cs typeface="Montserrat"/>
                <a:sym typeface="Montserrat"/>
              </a:rPr>
              <a:t>mail</a:t>
            </a:r>
            <a:r>
              <a:rPr lang="uk-UA" sz="1800" dirty="0">
                <a:latin typeface="Montserrat"/>
                <a:ea typeface="Montserrat"/>
                <a:cs typeface="Montserrat"/>
                <a:sym typeface="Montserrat"/>
              </a:rPr>
              <a:t>:  </a:t>
            </a:r>
            <a:r>
              <a:rPr lang="uk-UA" sz="1800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vvgoi@ispf.gov.ua</a:t>
            </a:r>
            <a:endParaRPr sz="1800" dirty="0">
              <a:solidFill>
                <a:srgbClr val="0563C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6999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g230d12b7779_0_183"/>
          <p:cNvSpPr txBox="1">
            <a:spLocks noGrp="1"/>
          </p:cNvSpPr>
          <p:nvPr>
            <p:ph type="title"/>
          </p:nvPr>
        </p:nvSpPr>
        <p:spPr>
          <a:xfrm>
            <a:off x="2254314" y="190100"/>
            <a:ext cx="7170344" cy="8601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ts val="2800"/>
              <a:buFont typeface="Montserrat"/>
              <a:buNone/>
            </a:pPr>
            <a:r>
              <a:rPr lang="uk-UA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Консультації з питань конкурсу:</a:t>
            </a:r>
            <a:endParaRPr sz="29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B3B6DF-5DD8-B224-94BF-F5A13D1BF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9410" y="2535586"/>
            <a:ext cx="3174235" cy="233517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0C4198-EAA4-BA15-3DAD-058862CA2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313" y="4978923"/>
            <a:ext cx="2383512" cy="17930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6EA527-8E0E-F766-AEEC-97E7BC5E87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679" y="5875443"/>
            <a:ext cx="1639966" cy="7071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1CE82F-51EB-0F53-36A8-65C7D7A77F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2825" y="6182998"/>
            <a:ext cx="1826213" cy="399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230d12b777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 flipH="1">
            <a:off x="1841316" y="1371000"/>
            <a:ext cx="4473781" cy="296124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30d12b7779_0_0"/>
          <p:cNvSpPr txBox="1">
            <a:spLocks noGrp="1"/>
          </p:cNvSpPr>
          <p:nvPr>
            <p:ph type="ctrTitle"/>
          </p:nvPr>
        </p:nvSpPr>
        <p:spPr>
          <a:xfrm>
            <a:off x="5258203" y="2272420"/>
            <a:ext cx="6108600" cy="18559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l">
              <a:buClr>
                <a:srgbClr val="2EB135"/>
              </a:buClr>
              <a:buSzPts val="3200"/>
            </a:pPr>
            <a:r>
              <a:rPr lang="uk-UA" sz="18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1. Основні вимоги до потенційних учасників конкурсу</a:t>
            </a:r>
            <a:br>
              <a:rPr lang="uk-UA" sz="18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uk-UA" sz="18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-UA" sz="18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2. Подання пакету документів конкурсної пропозиції</a:t>
            </a:r>
            <a:br>
              <a:rPr lang="uk-UA" sz="18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uk-UA" sz="18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-UA" sz="18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3. етапи конкурсу</a:t>
            </a:r>
          </a:p>
        </p:txBody>
      </p:sp>
      <p:sp>
        <p:nvSpPr>
          <p:cNvPr id="88" name="Google Shape;88;g230d12b7779_0_0"/>
          <p:cNvSpPr txBox="1"/>
          <p:nvPr/>
        </p:nvSpPr>
        <p:spPr>
          <a:xfrm>
            <a:off x="7982314" y="614731"/>
            <a:ext cx="25653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274F"/>
              </a:buClr>
              <a:buSzPts val="1800"/>
              <a:buFont typeface="Montserrat"/>
              <a:buNone/>
            </a:pPr>
            <a:endParaRPr sz="1800" b="0" i="0" u="none" strike="noStrike" cap="none" dirty="0">
              <a:solidFill>
                <a:srgbClr val="5527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g230d12b7779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0488" y="4405205"/>
            <a:ext cx="2961239" cy="138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30d12b7779_0_0"/>
          <p:cNvPicPr preferRelativeResize="0"/>
          <p:nvPr/>
        </p:nvPicPr>
        <p:blipFill rotWithShape="1">
          <a:blip r:embed="rId5">
            <a:alphaModFix amt="85000"/>
          </a:blip>
          <a:srcRect/>
          <a:stretch/>
        </p:blipFill>
        <p:spPr>
          <a:xfrm>
            <a:off x="1306451" y="2417546"/>
            <a:ext cx="3154715" cy="221145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2" name="Google Shape;92;g230d12b7779_0_0"/>
          <p:cNvSpPr txBox="1"/>
          <p:nvPr/>
        </p:nvSpPr>
        <p:spPr>
          <a:xfrm>
            <a:off x="1629628" y="2688260"/>
            <a:ext cx="2399165" cy="1856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uk-UA" sz="2000" b="1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Конкурс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uk-UA" sz="2000" b="1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для громадських об’єднань осіб з інвалідністю 202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6</a:t>
            </a:r>
            <a:endParaRPr sz="2000" b="1" i="0" u="none" strike="noStrike" cap="none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" name="Рисунок 6" descr="Зображення, що містить текст, логотип, символ, Шрифт&#10;&#10;Автоматично згенерований опис">
            <a:extLst>
              <a:ext uri="{FF2B5EF4-FFF2-40B4-BE49-F238E27FC236}">
                <a16:creationId xmlns:a16="http://schemas.microsoft.com/office/drawing/2014/main" id="{FF3C2D9F-3C95-4DDD-A20C-523792682D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8962" y="262963"/>
            <a:ext cx="1635177" cy="7035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812FD1-3AA8-6B92-F5E5-41800260E3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360" y="525101"/>
            <a:ext cx="2017020" cy="4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4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752696" y="149469"/>
            <a:ext cx="7802829" cy="70719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ts val="2800"/>
              <a:buFont typeface="Montserrat"/>
              <a:buNone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1. Нормативно-правові акти:</a:t>
            </a:r>
            <a:endParaRPr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662675" y="977774"/>
            <a:ext cx="7977900" cy="48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00050" lvl="0" indent="-2857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Постанова Кабінету Міністрів України від 27.01.2023 № 70 «Деякі питання надання фінансової підтримки громадським об’єднанням осіб з інвалідністю»</a:t>
            </a:r>
          </a:p>
          <a:p>
            <a:pPr marL="400050" indent="-285750" algn="just">
              <a:spcBef>
                <a:spcPts val="60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Постанова Кабінету Міністрів України від 12.10.2011 № 1049 «Про затвердження Порядку проведення конкурсу з визначення програм (проектів, заходів), розроблених інститутами громадянського суспільства, для виконання (реалізації) яких надається фінансова підтримка»</a:t>
            </a:r>
          </a:p>
          <a:p>
            <a:pPr marL="400050" indent="-285750" algn="just">
              <a:spcBef>
                <a:spcPts val="60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Оголошення Фонду про організацію та проведення конкурсу 2025 (наказ Фонду від 14.04.2025 № 34) </a:t>
            </a:r>
          </a:p>
          <a:p>
            <a:pPr marL="400050" lvl="0" indent="-2857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Постанова Кабінету Міністрів України від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від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27.01. 2021 № 99 «Про Реєстр надавачів та отримувачів соціальних послуг»</a:t>
            </a:r>
          </a:p>
          <a:p>
            <a:pPr marL="400050" lvl="0" indent="-2857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Закон України «Про соціальні послуги»</a:t>
            </a:r>
          </a:p>
          <a:p>
            <a:pPr marL="400050" lvl="0" indent="-2857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Закон України «Про основи соціальної захищеності осіб з інвалідністю»</a:t>
            </a:r>
          </a:p>
          <a:p>
            <a:pPr marL="400050" lvl="0" indent="-2857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Постанова </a:t>
            </a:r>
            <a:r>
              <a:rPr lang="ru-RU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Кабінету</a:t>
            </a:r>
            <a:r>
              <a:rPr lang="ru-R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Міністрів</a:t>
            </a:r>
            <a:r>
              <a:rPr lang="ru-R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України</a:t>
            </a:r>
            <a:r>
              <a:rPr lang="ru-R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від</a:t>
            </a:r>
            <a:r>
              <a:rPr lang="ru-R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01.06.2020 № 428 «Про </a:t>
            </a:r>
            <a:r>
              <a:rPr lang="ru-RU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затвердження</a:t>
            </a:r>
            <a:r>
              <a:rPr lang="ru-R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Порядку </a:t>
            </a:r>
            <a:r>
              <a:rPr lang="ru-RU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регулювання</a:t>
            </a:r>
            <a:r>
              <a:rPr lang="ru-R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тарифів</a:t>
            </a:r>
            <a:r>
              <a:rPr lang="ru-R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соціальні</a:t>
            </a:r>
            <a:r>
              <a:rPr lang="ru-R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послуги</a:t>
            </a:r>
            <a:r>
              <a:rPr lang="ru-R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  <a:endParaRPr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8418" y="4423164"/>
            <a:ext cx="2003367" cy="93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EA8D7A-AE60-10E5-78EF-C8D1D72C6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073" y="5727610"/>
            <a:ext cx="1639966" cy="7071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4A7F10-F0D2-CF2B-E456-614DA2288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3039" y="974367"/>
            <a:ext cx="3348426" cy="258448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081807-31CA-8D80-9C5F-A0C418B10B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696" y="5951539"/>
            <a:ext cx="2002753" cy="438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30d12b7779_0_93"/>
          <p:cNvSpPr txBox="1"/>
          <p:nvPr/>
        </p:nvSpPr>
        <p:spPr>
          <a:xfrm>
            <a:off x="606935" y="1629624"/>
            <a:ext cx="8003131" cy="394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Для </a:t>
            </a:r>
            <a:r>
              <a:rPr lang="uk-UA" sz="16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участі у конкурсі громадське об’єднання (ГО) повинно бути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6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внесене до Єдиного державного реєстру юридичних осіб, фізичних осіб — підприємців та громадських формувань;</a:t>
            </a:r>
          </a:p>
          <a:p>
            <a:pPr marL="1143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утворене з метою, визначеною статтею 12 Закону України “Про основи соціальної захищеності осіб з інвалідністю в Україні”;</a:t>
            </a:r>
          </a:p>
          <a:p>
            <a:pPr marL="1143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- внесене до Реєстру надавачів та отримувачів соціальних       послуг;</a:t>
            </a:r>
          </a:p>
          <a:p>
            <a:pPr marL="1143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- не перебувати у процесі припинення;</a:t>
            </a:r>
          </a:p>
          <a:p>
            <a:pPr marL="1143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- провадити свою статутну діяльність не менше ніж один рік до оголошення конкурсу;</a:t>
            </a:r>
          </a:p>
          <a:p>
            <a:pPr marL="1143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- відсутні факти порушення вимог бюджетного законодавства.</a:t>
            </a:r>
          </a:p>
          <a:p>
            <a:pPr marL="400050" lvl="0" indent="-2857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Char char="-"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g230d12b7779_0_93"/>
          <p:cNvSpPr txBox="1">
            <a:spLocks noGrp="1"/>
          </p:cNvSpPr>
          <p:nvPr>
            <p:ph type="title"/>
          </p:nvPr>
        </p:nvSpPr>
        <p:spPr>
          <a:xfrm>
            <a:off x="662674" y="280657"/>
            <a:ext cx="7947391" cy="66995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2EB135"/>
              </a:buClr>
              <a:buSzPts val="2800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Основні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вимоги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до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потенційних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учасників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конкурсу</a:t>
            </a:r>
            <a:endParaRPr sz="2800" dirty="0">
              <a:solidFill>
                <a:srgbClr val="2EB135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9F1BE6-8E67-BA11-38AB-D184FAF78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124" y="1520529"/>
            <a:ext cx="3321127" cy="2934023"/>
          </a:xfrm>
          <a:prstGeom prst="rect">
            <a:avLst/>
          </a:prstGeom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8179E8-98D3-5338-38C9-A7EDCF95E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213" y="5972509"/>
            <a:ext cx="1639966" cy="7071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C003BF-C575-B63B-F5B9-E87622C62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55" y="6145011"/>
            <a:ext cx="1975593" cy="43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6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/>
          <p:nvPr/>
        </p:nvSpPr>
        <p:spPr>
          <a:xfrm>
            <a:off x="336199" y="1303699"/>
            <a:ext cx="8490929" cy="433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Пріоритетні завдання (напрями), що містять </a:t>
            </a:r>
            <a:r>
              <a:rPr lang="uk-UA" sz="1800" u="sng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перелік соціальних послуг</a:t>
            </a: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, спрямованих на соціалізацію та інтеграцію осіб з інвалідністю, визначені </a:t>
            </a:r>
            <a:r>
              <a:rPr lang="uk-UA" sz="18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Мінсоцполітики</a:t>
            </a: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00050" lvl="0" indent="-2857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Вимогу щодо виконання проекту на </a:t>
            </a:r>
            <a:r>
              <a:rPr lang="uk-UA" sz="1800" u="sng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загальнодержавному</a:t>
            </a: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рівні (не менш як однієї третьої областей України – 9 областей) (для підтвердження загальнодержавного рівня виконання проекту зазначати перелік областей України, на території яких буде реалізовуватися проект та/або з яких буде залучено осіб з інвалідністю – отримувачів соціальної послуги);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00050" lvl="0" indent="-28575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Види діяльності, що можуть бути підтримані організатором конкурсу, відповідно до Класифікатора соціальних послуг.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3"/>
          <p:cNvSpPr txBox="1">
            <a:spLocks noGrp="1"/>
          </p:cNvSpPr>
          <p:nvPr>
            <p:ph type="title"/>
          </p:nvPr>
        </p:nvSpPr>
        <p:spPr>
          <a:xfrm>
            <a:off x="516048" y="154454"/>
            <a:ext cx="8084744" cy="106323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ts val="2800"/>
              <a:buFont typeface="Montserrat"/>
              <a:buNone/>
            </a:pP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2. Подання пакету документів конкурсної пропозиції</a:t>
            </a:r>
            <a:br>
              <a:rPr lang="uk-UA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</a:br>
            <a:br>
              <a:rPr lang="uk-UA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На що потрібно звернути увагу в Оголошенні:</a:t>
            </a:r>
            <a:endParaRPr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0FF202-5933-4EF1-904D-301CDD826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533" y="1558209"/>
            <a:ext cx="2686267" cy="27240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470921-DEFF-85BE-53EE-2719F2695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217" y="5900083"/>
            <a:ext cx="1639966" cy="7071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C62356-8FEF-E889-0926-486A454E5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74" y="6125654"/>
            <a:ext cx="1939378" cy="424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30d12b7779_0_116"/>
          <p:cNvSpPr txBox="1"/>
          <p:nvPr/>
        </p:nvSpPr>
        <p:spPr>
          <a:xfrm>
            <a:off x="543207" y="2076625"/>
            <a:ext cx="8564577" cy="3599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Вимоги до громадських об’єднань, які можуть бути одержувачами бюджетних коштів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Зобов’язання громадського об’єднання дотримання безпеки учасників проекту в умовах воєнного стану (п. 32 постанови КМУ № 1049)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42950" lvl="0" indent="-2857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Право громадського об’єднання подавати на конкурс декілька конкурсних пропозицій</a:t>
            </a:r>
          </a:p>
          <a:p>
            <a:pPr marL="114300" algn="just">
              <a:lnSpc>
                <a:spcPct val="106999"/>
              </a:lnSpc>
              <a:buClr>
                <a:schemeClr val="dk1"/>
              </a:buClr>
              <a:buSzPts val="1800"/>
            </a:pPr>
            <a:r>
              <a:rPr lang="uk-UA" sz="1800" i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    </a:t>
            </a: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УВАГА! конкурсна пропозиція складається окремо на</a:t>
            </a:r>
          </a:p>
          <a:p>
            <a:pPr marL="114300" algn="just">
              <a:lnSpc>
                <a:spcPct val="106999"/>
              </a:lnSpc>
              <a:buClr>
                <a:schemeClr val="dk1"/>
              </a:buClr>
              <a:buSzPts val="1800"/>
            </a:pP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    кожну соціальну послугу з відповідним кошторисом витрат</a:t>
            </a:r>
          </a:p>
          <a:p>
            <a:pPr marL="114300" lvl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uk-UA"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Кошториси витрат на кожну соціальну послугу </a:t>
            </a:r>
          </a:p>
          <a:p>
            <a:pPr marL="114300" lvl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    (9 кошторисів)</a:t>
            </a: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endParaRPr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6999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g230d12b7779_0_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3562" y="4649989"/>
            <a:ext cx="2003368" cy="9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230d12b7779_0_116"/>
          <p:cNvSpPr txBox="1">
            <a:spLocks noGrp="1"/>
          </p:cNvSpPr>
          <p:nvPr>
            <p:ph type="title"/>
          </p:nvPr>
        </p:nvSpPr>
        <p:spPr>
          <a:xfrm>
            <a:off x="715224" y="289710"/>
            <a:ext cx="8032426" cy="733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ts val="2800"/>
              <a:buFont typeface="Montserrat"/>
              <a:buNone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На що потрібно звернути увагу в Оголошенні</a:t>
            </a:r>
            <a:r>
              <a:rPr lang="uk-UA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9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CAF78C-CE62-71BE-CA4A-F37F0719E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785" y="1694453"/>
            <a:ext cx="2846821" cy="24970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B753B5-C878-1D13-E6CE-8A21B41E1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110" y="5861093"/>
            <a:ext cx="1639966" cy="7071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FC008A-B53E-7A85-A2F4-A7DEBA5942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213" y="6085298"/>
            <a:ext cx="1939378" cy="424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30d12b7779_0_127"/>
          <p:cNvSpPr txBox="1"/>
          <p:nvPr/>
        </p:nvSpPr>
        <p:spPr>
          <a:xfrm>
            <a:off x="543208" y="2076625"/>
            <a:ext cx="7939888" cy="330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algn="just">
              <a:lnSpc>
                <a:spcPct val="106999"/>
              </a:lnSpc>
              <a:buClr>
                <a:schemeClr val="dk1"/>
              </a:buClr>
              <a:buSzPts val="1800"/>
            </a:pPr>
            <a:endParaRPr sz="16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Граничний обсяг фінансування однієї конкурсної пропозиції за рахунок бюджетних коштів, який становить до </a:t>
            </a:r>
            <a:r>
              <a:rPr lang="uk-UA" sz="1600" b="1" u="sng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502 тис. грн.</a:t>
            </a:r>
          </a:p>
          <a:p>
            <a:pPr marL="457200" lvl="0" indent="-342900" algn="just" rtl="0">
              <a:lnSpc>
                <a:spcPct val="106999"/>
              </a:lnSpc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endParaRPr lang="uk-UA" sz="1600" u="sng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ГО бере участь у співфінансуванні проекту в розмірі не менш як 15 % необхідного обсягу фінансування (п. 24 Порядку проведення конкурсу, постанова КМУ від 12.10.2011 № 1049)</a:t>
            </a:r>
          </a:p>
          <a:p>
            <a:pPr marL="114300" lvl="0" algn="just" rtl="0">
              <a:lnSpc>
                <a:spcPct val="106999"/>
              </a:lnSpc>
              <a:spcAft>
                <a:spcPts val="0"/>
              </a:spcAft>
              <a:buClr>
                <a:schemeClr val="dk1"/>
              </a:buClr>
              <a:buSzPts val="1800"/>
            </a:pPr>
            <a:endParaRPr sz="16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Умови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недопуску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громадського об’єднання до участі у конкурсі, коли не дотримані вимоги, визначені в Порядках постанов КМУ №1049 та №70</a:t>
            </a:r>
          </a:p>
          <a:p>
            <a:pPr marL="114300" lvl="0" algn="just" rtl="0">
              <a:lnSpc>
                <a:spcPct val="106999"/>
              </a:lnSpc>
              <a:spcAft>
                <a:spcPts val="0"/>
              </a:spcAft>
              <a:buClr>
                <a:schemeClr val="dk1"/>
              </a:buClr>
              <a:buSzPts val="1800"/>
            </a:pPr>
            <a:endParaRPr lang="uk-UA" sz="16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Відповідно до пункту 1 статті 21 ЗУ «Про соціальні послуги» </a:t>
            </a:r>
            <a:r>
              <a:rPr lang="uk-UA" sz="1600" u="sng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Рішення про надання чи відмову у наданні соціальних послуг за рахунок бюджетних коштів приймає структурний підрозділ з питань соціального захисту населення </a:t>
            </a:r>
            <a:r>
              <a:rPr lang="uk-UA" sz="1800" u="sng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уповноважених органів системи надання соціальних послуг</a:t>
            </a:r>
            <a:endParaRPr sz="1800" u="sng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g230d12b7779_0_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3562" y="4649989"/>
            <a:ext cx="2003368" cy="9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30d12b7779_0_127"/>
          <p:cNvSpPr txBox="1">
            <a:spLocks noGrp="1"/>
          </p:cNvSpPr>
          <p:nvPr>
            <p:ph type="title"/>
          </p:nvPr>
        </p:nvSpPr>
        <p:spPr>
          <a:xfrm>
            <a:off x="796705" y="280656"/>
            <a:ext cx="7990958" cy="69711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ts val="2800"/>
              <a:buFont typeface="Montserrat"/>
              <a:buNone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На що потрібно звернути увагу в Оголошенні:</a:t>
            </a:r>
            <a:endParaRPr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DF4097-08F3-47A6-2DCC-047331CFD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3465" y="1153172"/>
            <a:ext cx="3058850" cy="26829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75601B-297E-AAA0-B8BF-D77001880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2144" y="5846877"/>
            <a:ext cx="1639966" cy="7071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2425D9-D1A2-2950-EF48-F33E55377D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706" y="6114980"/>
            <a:ext cx="1928388" cy="422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30d12b7779_0_161"/>
          <p:cNvSpPr txBox="1"/>
          <p:nvPr/>
        </p:nvSpPr>
        <p:spPr>
          <a:xfrm>
            <a:off x="336200" y="1702051"/>
            <a:ext cx="7793812" cy="348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заяву про участь у конкурсі</a:t>
            </a:r>
            <a:endParaRPr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опис проекту</a:t>
            </a:r>
          </a:p>
          <a:p>
            <a:pPr marL="457200" lvl="0" indent="-3429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кошторис витрат </a:t>
            </a:r>
            <a:endParaRPr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листи-підтвердження про підтримку у виконанні (реалізації) відповідного проекту або готовність долучитися до його організації </a:t>
            </a:r>
            <a:endParaRPr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інформацію про діяльність громадського об’єднання осіб з інвалідністю (в довільній формі), зокрема:</a:t>
            </a:r>
          </a:p>
          <a:p>
            <a:pPr marL="11430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	- досвід виконання (реалізації) програм (проектів, 	заходів) 	протягом останніх двох років або з часу реєстрації, якщо 	громадське об’єднання осіб з інвалідністю зареєстровано 	менш як за два роки до оголошення конкурсу, за рахунок 	бюджетних коштів та інших джерел фінансування;</a:t>
            </a:r>
          </a:p>
          <a:p>
            <a:pPr marL="114300" lvl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	- досвід діяльності відповідно пріоритетним завданням;</a:t>
            </a:r>
          </a:p>
          <a:p>
            <a:pPr marL="114300" lvl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	- джерела фінансування громадського об’єднання 	осіб з інвалідністю, його матеріально-технічну базу та кадрове 	забезпечення.</a:t>
            </a:r>
          </a:p>
          <a:p>
            <a:pPr marL="400050" lvl="0" indent="-2857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інформацію про кількість фахівців та відповідний фаховий рівень працівників надавача соціальних послуг, які надають такі послуги (соціальних працівників, соціальних менеджерів, фахівців із соціальної роботи, соціальних педагогів, психологів та інших).</a:t>
            </a:r>
          </a:p>
        </p:txBody>
      </p:sp>
      <p:pic>
        <p:nvPicPr>
          <p:cNvPr id="196" name="Google Shape;196;g230d12b7779_0_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3562" y="4649989"/>
            <a:ext cx="2003368" cy="9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30d12b7779_0_161"/>
          <p:cNvSpPr txBox="1">
            <a:spLocks noGrp="1"/>
          </p:cNvSpPr>
          <p:nvPr>
            <p:ph type="title"/>
          </p:nvPr>
        </p:nvSpPr>
        <p:spPr>
          <a:xfrm>
            <a:off x="425525" y="190100"/>
            <a:ext cx="8419712" cy="7293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2EB135"/>
              </a:buClr>
              <a:buSzPts val="2800"/>
            </a:pP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Для участі в конкурсі ГО подає конкурсну пропозицію, яка повинна містити:</a:t>
            </a:r>
            <a:endParaRPr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E04253-96B3-EA67-37B3-4E35356DF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487" y="2046083"/>
            <a:ext cx="3510071" cy="233579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71250B-46E4-B181-98E6-6E0DBFB02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046" y="5907976"/>
            <a:ext cx="1639966" cy="7071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F49533-FC8A-4354-1827-27F212CD0B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929" y="6194728"/>
            <a:ext cx="1921272" cy="4204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30d12b7779_0_161"/>
          <p:cNvSpPr txBox="1"/>
          <p:nvPr/>
        </p:nvSpPr>
        <p:spPr>
          <a:xfrm>
            <a:off x="336200" y="1702051"/>
            <a:ext cx="7793812" cy="348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На 1-му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етапі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конкурсу члени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конкурсної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комісії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індивідуально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оцінюють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конкурсні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пропозиції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відповідність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запланованих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заходів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пріоритетним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завданням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та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загальнодержавним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проектам.</a:t>
            </a:r>
          </a:p>
          <a:p>
            <a:pPr marL="114300"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"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На 2-му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етапі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конкурсу проводиться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відкритий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захист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конкурсних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пропозицій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та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індивідуальне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оцінювання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членами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конкурсної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комісії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конкурсних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пропозицій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114300"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Зверніть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увагу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пункти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14 та 17 Порядку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проведення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конкурсу (постанова КМУ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від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12.10.2024 № 1049),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якими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визначено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критерії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до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оцінювання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конкурсних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пропозиції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, та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проаналізуйте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свою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конкурсну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пропозицію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відповідність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критеріям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pic>
        <p:nvPicPr>
          <p:cNvPr id="196" name="Google Shape;196;g230d12b7779_0_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3562" y="4649989"/>
            <a:ext cx="2003368" cy="9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30d12b7779_0_161"/>
          <p:cNvSpPr txBox="1">
            <a:spLocks noGrp="1"/>
          </p:cNvSpPr>
          <p:nvPr>
            <p:ph type="title"/>
          </p:nvPr>
        </p:nvSpPr>
        <p:spPr>
          <a:xfrm>
            <a:off x="425525" y="190100"/>
            <a:ext cx="8419712" cy="7293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2EB135"/>
              </a:buClr>
              <a:buSzPts val="2800"/>
            </a:pP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3. Етапи конкурсу</a:t>
            </a:r>
            <a:endParaRPr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E04253-96B3-EA67-37B3-4E35356DF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487" y="2046083"/>
            <a:ext cx="3510071" cy="233579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71250B-46E4-B181-98E6-6E0DBFB02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046" y="5907976"/>
            <a:ext cx="1639966" cy="7071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8A26DC-6973-91B2-169D-5EC4CCC7D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448" y="6202653"/>
            <a:ext cx="1885058" cy="4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38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1234</Words>
  <Application>Microsoft Office PowerPoint</Application>
  <PresentationFormat>Широкий екран</PresentationFormat>
  <Paragraphs>97</Paragraphs>
  <Slides>13</Slides>
  <Notes>13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Courier New</vt:lpstr>
      <vt:lpstr>Wingdings</vt:lpstr>
      <vt:lpstr>Calibri</vt:lpstr>
      <vt:lpstr>Montserrat</vt:lpstr>
      <vt:lpstr>Montserrat SemiBold</vt:lpstr>
      <vt:lpstr>Arial</vt:lpstr>
      <vt:lpstr>Тема Office</vt:lpstr>
      <vt:lpstr>Фінансова підтримка громадських об’єднань для надання соціальних послуг особам з інвалідністю</vt:lpstr>
      <vt:lpstr>1. Основні вимоги до потенційних учасників конкурсу  2. Подання пакету документів конкурсної пропозиції  3. етапи конкурсу</vt:lpstr>
      <vt:lpstr>1. Нормативно-правові акти:</vt:lpstr>
      <vt:lpstr>1. Основні вимоги до потенційних учасників конкурсу</vt:lpstr>
      <vt:lpstr>2. Подання пакету документів конкурсної пропозиції      На що потрібно звернути увагу в Оголошенні:</vt:lpstr>
      <vt:lpstr>На що потрібно звернути увагу в Оголошенні:</vt:lpstr>
      <vt:lpstr>На що потрібно звернути увагу в Оголошенні:</vt:lpstr>
      <vt:lpstr>Для участі в конкурсі ГО подає конкурсну пропозицію, яка повинна містити:</vt:lpstr>
      <vt:lpstr>3. Етапи конкурсу</vt:lpstr>
      <vt:lpstr>Визначення переможців</vt:lpstr>
      <vt:lpstr>Прийом конкурсних пропозицій:</vt:lpstr>
      <vt:lpstr>Інформація про Конкурс </vt:lpstr>
      <vt:lpstr>Консультації з питань конкурсу: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Фінансова підтримка громадських об’єднань для надання соціальних послуг особам з інвалідністю</dc:title>
  <dc:creator>Microsoft Office User</dc:creator>
  <cp:lastModifiedBy>Бевз Роман Леонідович</cp:lastModifiedBy>
  <cp:revision>48</cp:revision>
  <cp:lastPrinted>2025-04-15T08:46:03Z</cp:lastPrinted>
  <dcterms:created xsi:type="dcterms:W3CDTF">2020-09-04T12:14:26Z</dcterms:created>
  <dcterms:modified xsi:type="dcterms:W3CDTF">2026-04-21T09:27:14Z</dcterms:modified>
</cp:coreProperties>
</file>