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anose="020B0604020202020204" charset="-52"/>
      <p:regular r:id="rId19"/>
      <p:bold r:id="rId20"/>
      <p:italic r:id="rId21"/>
      <p:boldItalic r:id="rId22"/>
    </p:embeddedFont>
    <p:embeddedFont>
      <p:font typeface="Montserrat SemiBold" panose="020B0604020202020204" charset="-52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hfhy8/CjU/85Z3M1Rxj0KON8kS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30c7933e62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30c7933e62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30c7933e62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230c7933e62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30c7933e62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230c7933e62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30c7933e6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230c7933e6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30c7933e62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230c7933e6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30c7933e6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230c7933e6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30c7933e62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230c7933e62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30c7933e62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230c7933e62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425513" y="467789"/>
            <a:ext cx="4312858" cy="6008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 flipH="1">
            <a:off x="2545110" y="-212186"/>
            <a:ext cx="4174117" cy="459848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>
            <a:spLocks noGrp="1"/>
          </p:cNvSpPr>
          <p:nvPr>
            <p:ph type="ctrTitle"/>
          </p:nvPr>
        </p:nvSpPr>
        <p:spPr>
          <a:xfrm>
            <a:off x="5343994" y="4031752"/>
            <a:ext cx="6108600" cy="1151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B135"/>
              </a:buClr>
              <a:buSzPts val="3200"/>
              <a:buFont typeface="Montserrat"/>
              <a:buNone/>
            </a:pP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Фінансова підтримка громадських об’єднань для надання соціальних послуг особам з інвалідністю</a:t>
            </a:r>
            <a:endParaRPr sz="3200" b="1" dirty="0">
              <a:solidFill>
                <a:schemeClr val="accent6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092840" y="506320"/>
            <a:ext cx="1611660" cy="117775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7982314" y="614731"/>
            <a:ext cx="2565174" cy="463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274F"/>
              </a:buClr>
              <a:buSzPts val="1800"/>
              <a:buFont typeface="Montserrat"/>
              <a:buNone/>
            </a:pPr>
            <a:endParaRPr sz="1800" b="0" i="0" u="none" strike="noStrike" cap="none" dirty="0">
              <a:solidFill>
                <a:srgbClr val="5527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70488" y="4405205"/>
            <a:ext cx="2961239" cy="1383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37846" y="5847603"/>
            <a:ext cx="7414748" cy="569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8">
            <a:alphaModFix amt="85000"/>
          </a:blip>
          <a:srcRect/>
          <a:stretch/>
        </p:blipFill>
        <p:spPr>
          <a:xfrm>
            <a:off x="3342978" y="749118"/>
            <a:ext cx="2446295" cy="221145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3882164" y="1370090"/>
            <a:ext cx="1367922" cy="1191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uk-UA" sz="1500"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25 квітня</a:t>
            </a:r>
            <a:endParaRPr sz="1500" b="1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uk-UA" sz="15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Київ, </a:t>
            </a:r>
            <a:endParaRPr sz="1500" b="1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uk-UA" sz="15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Україна</a:t>
            </a:r>
            <a:endParaRPr sz="1500" b="1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5525" y="5788725"/>
            <a:ext cx="11582400" cy="75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230c7933e62_0_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726" y="2286762"/>
            <a:ext cx="3891774" cy="3473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30c7933e62_0_84"/>
          <p:cNvPicPr preferRelativeResize="0"/>
          <p:nvPr/>
        </p:nvPicPr>
        <p:blipFill rotWithShape="1">
          <a:blip r:embed="rId4">
            <a:alphaModFix amt="70000"/>
          </a:blip>
          <a:srcRect/>
          <a:stretch/>
        </p:blipFill>
        <p:spPr>
          <a:xfrm>
            <a:off x="7297627" y="1495147"/>
            <a:ext cx="1887803" cy="170723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230c7933e62_0_84"/>
          <p:cNvSpPr txBox="1"/>
          <p:nvPr/>
        </p:nvSpPr>
        <p:spPr>
          <a:xfrm>
            <a:off x="425525" y="3143850"/>
            <a:ext cx="6958800" cy="17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19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Фонд формує </a:t>
            </a:r>
            <a:r>
              <a:rPr lang="uk-UA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конкурсну комісію з числа представників органів влади та представників громадськості.</a:t>
            </a: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 червня розпочинається робота конкурсної комісії, йдуть засідання конкурсної комісії та відкритий захист конкурсних пропозицій.</a:t>
            </a: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Орієнтовно з серпня визначаються переможці конкурсу та укладаються Фондом з ними договори.</a:t>
            </a: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6999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7" name="Google Shape;187;g230c7933e62_0_8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092840" y="506320"/>
            <a:ext cx="1611660" cy="117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230c7933e62_0_8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91791" y="4600040"/>
            <a:ext cx="2003368" cy="935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230c7933e62_0_8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5525" y="5788725"/>
            <a:ext cx="11582400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230c7933e62_0_84"/>
          <p:cNvSpPr txBox="1">
            <a:spLocks noGrp="1"/>
          </p:cNvSpPr>
          <p:nvPr>
            <p:ph type="title"/>
          </p:nvPr>
        </p:nvSpPr>
        <p:spPr>
          <a:xfrm>
            <a:off x="765125" y="586208"/>
            <a:ext cx="6532500" cy="1198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B135"/>
              </a:buClr>
              <a:buSzPct val="89361"/>
              <a:buFont typeface="Montserrat"/>
              <a:buNone/>
            </a:pPr>
            <a:r>
              <a:rPr lang="uk-UA" sz="2900" b="1" dirty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План </a:t>
            </a:r>
            <a:r>
              <a:rPr lang="uk-UA" sz="2900" b="1" dirty="0" smtClean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проведення </a:t>
            </a:r>
            <a:r>
              <a:rPr lang="uk-UA" sz="2900" b="1" dirty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конкурсу та реалізації проектів:</a:t>
            </a:r>
            <a:endParaRPr sz="2900" dirty="0">
              <a:solidFill>
                <a:schemeClr val="accent6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B135"/>
              </a:buClr>
              <a:buSzPct val="100000"/>
              <a:buFont typeface="Montserrat"/>
              <a:buNone/>
            </a:pPr>
            <a:endParaRPr sz="2800" b="1" dirty="0">
              <a:solidFill>
                <a:srgbClr val="2EB13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230c7933e62_0_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726" y="2286762"/>
            <a:ext cx="3891774" cy="3473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230c7933e62_0_97"/>
          <p:cNvPicPr preferRelativeResize="0"/>
          <p:nvPr/>
        </p:nvPicPr>
        <p:blipFill rotWithShape="1">
          <a:blip r:embed="rId4">
            <a:alphaModFix amt="70000"/>
          </a:blip>
          <a:srcRect/>
          <a:stretch/>
        </p:blipFill>
        <p:spPr>
          <a:xfrm>
            <a:off x="7297627" y="1495147"/>
            <a:ext cx="1887803" cy="170723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230c7933e62_0_97"/>
          <p:cNvSpPr txBox="1"/>
          <p:nvPr/>
        </p:nvSpPr>
        <p:spPr>
          <a:xfrm>
            <a:off x="425525" y="3143850"/>
            <a:ext cx="6958800" cy="17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19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Реалізація проектів </a:t>
            </a:r>
            <a:r>
              <a:rPr lang="uk-UA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громадських </a:t>
            </a:r>
            <a:r>
              <a:rPr lang="uk-UA" sz="19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об’єднань -переможців конкурсу.</a:t>
            </a: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Фонд, його територіальні відділення здійснюють моніторинг виконання проектів протягом всього періоду реалізації (виконання проектів).</a:t>
            </a: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Національна сервісна служба здійснює моніторинг за дотриманням вимог законодавства під час надання соціальних послуг.</a:t>
            </a: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6999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8" name="Google Shape;198;g230c7933e62_0_9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092840" y="506320"/>
            <a:ext cx="1611660" cy="117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230c7933e62_0_9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91791" y="4600040"/>
            <a:ext cx="2003368" cy="935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230c7933e62_0_9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5525" y="5788725"/>
            <a:ext cx="11582400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230c7933e62_0_97"/>
          <p:cNvSpPr txBox="1">
            <a:spLocks noGrp="1"/>
          </p:cNvSpPr>
          <p:nvPr>
            <p:ph type="title"/>
          </p:nvPr>
        </p:nvSpPr>
        <p:spPr>
          <a:xfrm>
            <a:off x="765125" y="506320"/>
            <a:ext cx="6532500" cy="988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B135"/>
              </a:buClr>
              <a:buSzPct val="89361"/>
              <a:buFont typeface="Montserrat"/>
              <a:buNone/>
            </a:pPr>
            <a:r>
              <a:rPr lang="uk-UA" sz="2900" b="1" dirty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План </a:t>
            </a:r>
            <a:r>
              <a:rPr lang="uk-UA" sz="2900" b="1" dirty="0" smtClean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проведення </a:t>
            </a:r>
            <a:r>
              <a:rPr lang="uk-UA" sz="2900" b="1" dirty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конкурсу та реалізації проектів:</a:t>
            </a:r>
            <a:endParaRPr sz="2900" dirty="0">
              <a:solidFill>
                <a:schemeClr val="accent6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B135"/>
              </a:buClr>
              <a:buSzPct val="100000"/>
              <a:buFont typeface="Montserrat"/>
              <a:buNone/>
            </a:pPr>
            <a:endParaRPr sz="2800" b="1" dirty="0">
              <a:solidFill>
                <a:srgbClr val="2EB13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g230c7933e62_0_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726" y="2286762"/>
            <a:ext cx="3891774" cy="3473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230c7933e62_0_108"/>
          <p:cNvPicPr preferRelativeResize="0"/>
          <p:nvPr/>
        </p:nvPicPr>
        <p:blipFill rotWithShape="1">
          <a:blip r:embed="rId4">
            <a:alphaModFix amt="70000"/>
          </a:blip>
          <a:srcRect/>
          <a:stretch/>
        </p:blipFill>
        <p:spPr>
          <a:xfrm>
            <a:off x="7297627" y="1495147"/>
            <a:ext cx="1887803" cy="170723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230c7933e62_0_108"/>
          <p:cNvSpPr txBox="1"/>
          <p:nvPr/>
        </p:nvSpPr>
        <p:spPr>
          <a:xfrm>
            <a:off x="425525" y="3377800"/>
            <a:ext cx="6958800" cy="17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Після реалізації </a:t>
            </a:r>
            <a:r>
              <a:rPr lang="uk-UA" sz="19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проекту </a:t>
            </a:r>
            <a:r>
              <a:rPr lang="uk-UA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ГО звітує </a:t>
            </a:r>
            <a:r>
              <a:rPr lang="uk-UA" sz="19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до Фонду </a:t>
            </a:r>
            <a:r>
              <a:rPr lang="uk-UA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 результати виконання проекту та ефективність використання бюджетних коштів.</a:t>
            </a: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 результатами виконання (реалізації) проектів громадське об’єднання здійснює публічне представлення проекту шляхом розміщення звітів на своєму веб-сайті.</a:t>
            </a: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Результати моніторингу виконання (реалізації) проектів враховуються під час проведення конкурсу на наступний рік.</a:t>
            </a: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6999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9" name="Google Shape;209;g230c7933e62_0_10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092840" y="506320"/>
            <a:ext cx="1611660" cy="117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230c7933e62_0_10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91791" y="4600040"/>
            <a:ext cx="2003368" cy="935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230c7933e62_0_10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5525" y="5788725"/>
            <a:ext cx="11582400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g230c7933e62_0_108"/>
          <p:cNvSpPr txBox="1">
            <a:spLocks noGrp="1"/>
          </p:cNvSpPr>
          <p:nvPr>
            <p:ph type="title"/>
          </p:nvPr>
        </p:nvSpPr>
        <p:spPr>
          <a:xfrm>
            <a:off x="765125" y="421550"/>
            <a:ext cx="6532500" cy="10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B135"/>
              </a:buClr>
              <a:buSzPct val="89361"/>
              <a:buFont typeface="Montserrat"/>
              <a:buNone/>
            </a:pPr>
            <a:r>
              <a:rPr lang="uk-UA" sz="2900" b="1" dirty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План </a:t>
            </a:r>
            <a:r>
              <a:rPr lang="uk-UA" sz="2900" b="1" dirty="0" smtClean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проведення </a:t>
            </a:r>
            <a:r>
              <a:rPr lang="uk-UA" sz="2900" b="1" dirty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конкурсу та реалізації проектів:</a:t>
            </a:r>
            <a:endParaRPr sz="2900" dirty="0">
              <a:solidFill>
                <a:schemeClr val="accent6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B135"/>
              </a:buClr>
              <a:buSzPct val="100000"/>
              <a:buFont typeface="Montserrat"/>
              <a:buNone/>
            </a:pPr>
            <a:endParaRPr sz="2800" b="1" dirty="0">
              <a:solidFill>
                <a:srgbClr val="2EB13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0574" y="1897934"/>
            <a:ext cx="2904532" cy="404623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838200" y="703829"/>
            <a:ext cx="8332177" cy="124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B135"/>
              </a:buClr>
              <a:buSzPts val="2800"/>
              <a:buFont typeface="Montserrat"/>
              <a:buNone/>
            </a:pPr>
            <a:r>
              <a:rPr lang="uk-UA" sz="2900" b="1" dirty="0" smtClean="0">
                <a:solidFill>
                  <a:schemeClr val="accent6">
                    <a:lumMod val="75000"/>
                  </a:schemeClr>
                </a:solidFill>
                <a:latin typeface="Montserrat" panose="020B0604020202020204" charset="-52"/>
              </a:rPr>
              <a:t>Конкурс проектів для надання соціальних послуг – державна підтримка</a:t>
            </a:r>
            <a:endParaRPr sz="2900" b="1" dirty="0">
              <a:solidFill>
                <a:schemeClr val="accent6">
                  <a:lumMod val="75000"/>
                </a:schemeClr>
              </a:solidFill>
              <a:latin typeface="Montserrat" panose="020B0604020202020204" charset="-52"/>
            </a:endParaRPr>
          </a:p>
        </p:txBody>
      </p:sp>
      <p:pic>
        <p:nvPicPr>
          <p:cNvPr id="100" name="Google Shape;100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0092840" y="506320"/>
            <a:ext cx="1611660" cy="117775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838200" y="1897925"/>
            <a:ext cx="8052300" cy="39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Фонд соціального захисту осіб з інвалідністю – організатор конкурсу загальнодержавних проектів для громадських об’єднань для надання соціальних послуг особам з інвалідністю у 2023 році</a:t>
            </a: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 Конкурсна документація та конкурсна пропозиція: вимоги до громадського об’єднання.</a:t>
            </a: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6999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2. Особливості підготовки кошторисів витрат, фінансова звітність.</a:t>
            </a: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27883" y="4337683"/>
            <a:ext cx="2003367" cy="93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5525" y="5788725"/>
            <a:ext cx="11582400" cy="75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7382" y="1861305"/>
            <a:ext cx="6115867" cy="407724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838200" y="352878"/>
            <a:ext cx="6350400" cy="16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B135"/>
              </a:buClr>
              <a:buSzPts val="2800"/>
              <a:buFont typeface="Montserrat"/>
              <a:buNone/>
            </a:pPr>
            <a:r>
              <a:rPr lang="uk-UA" sz="2900" b="1" dirty="0" smtClean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Нормативно-правова база:</a:t>
            </a:r>
            <a:endParaRPr sz="29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0" name="Google Shape;110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0092840" y="506320"/>
            <a:ext cx="1611660" cy="117775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623175" y="2110899"/>
            <a:ext cx="6780300" cy="3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9250" algn="just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●"/>
            </a:pPr>
            <a:r>
              <a:rPr lang="uk-UA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Постанова КМУ №1049 від 12.10.2011 Порядок проведення конкурсу</a:t>
            </a: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925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●"/>
            </a:pPr>
            <a:r>
              <a:rPr lang="uk-UA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Постанова КМУ №70 від 27.01.2023 Порядок використання коштів</a:t>
            </a: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925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●"/>
            </a:pPr>
            <a:r>
              <a:rPr lang="uk-UA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Наказ </a:t>
            </a:r>
            <a:r>
              <a:rPr lang="uk-UA" sz="19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Мінсоцполітики</a:t>
            </a:r>
            <a:r>
              <a:rPr lang="uk-UA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№429 від 23.06.2020 Класифікатор соціальних послуг</a:t>
            </a: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9250" algn="just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●"/>
            </a:pPr>
            <a:r>
              <a:rPr lang="uk-UA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Державні стандарти соціальних послуг, затверджені наказами </a:t>
            </a:r>
            <a:r>
              <a:rPr lang="uk-UA" sz="19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Мінсоцполітики</a:t>
            </a: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3562" y="4649989"/>
            <a:ext cx="2003367" cy="93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6">
            <a:alphaModFix amt="70000"/>
          </a:blip>
          <a:srcRect/>
          <a:stretch/>
        </p:blipFill>
        <p:spPr>
          <a:xfrm>
            <a:off x="7677209" y="1861305"/>
            <a:ext cx="1926872" cy="1742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5525" y="5788725"/>
            <a:ext cx="11582400" cy="75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>
            <a:spLocks noGrp="1"/>
          </p:cNvSpPr>
          <p:nvPr>
            <p:ph type="title"/>
          </p:nvPr>
        </p:nvSpPr>
        <p:spPr>
          <a:xfrm>
            <a:off x="765125" y="421550"/>
            <a:ext cx="6532500" cy="784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B135"/>
              </a:buClr>
              <a:buSzPct val="89361"/>
              <a:buFont typeface="Montserrat"/>
              <a:buNone/>
            </a:pPr>
            <a:r>
              <a:rPr lang="uk-UA" sz="3133" b="1" dirty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Одержувачі бюджетних коштів - громадські </a:t>
            </a:r>
            <a:r>
              <a:rPr lang="uk-UA" sz="3133" b="1" dirty="0" err="1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обʼєднання</a:t>
            </a:r>
            <a:r>
              <a:rPr lang="uk-UA" sz="3133" b="1" dirty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, які:</a:t>
            </a:r>
            <a:endParaRPr sz="1733" dirty="0">
              <a:solidFill>
                <a:schemeClr val="accent6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B135"/>
              </a:buClr>
              <a:buSzPct val="100000"/>
              <a:buFont typeface="Montserrat"/>
              <a:buNone/>
            </a:pPr>
            <a:endParaRPr sz="2800" b="1" dirty="0">
              <a:solidFill>
                <a:srgbClr val="2EB13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726" y="2286762"/>
            <a:ext cx="3891774" cy="3473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4">
            <a:alphaModFix amt="70000"/>
          </a:blip>
          <a:srcRect/>
          <a:stretch/>
        </p:blipFill>
        <p:spPr>
          <a:xfrm>
            <a:off x="7297627" y="1495147"/>
            <a:ext cx="1887803" cy="170723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 txBox="1"/>
          <p:nvPr/>
        </p:nvSpPr>
        <p:spPr>
          <a:xfrm>
            <a:off x="425525" y="3143850"/>
            <a:ext cx="6958800" cy="777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4925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AutoNum type="arabicPeriod"/>
            </a:pPr>
            <a:r>
              <a:rPr lang="uk-UA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внесені до Єдиного державного реєстру юридичних осіб, фізичних осіб — підприємців та громадських формувань;</a:t>
            </a: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925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AutoNum type="arabicPeriod"/>
            </a:pPr>
            <a:r>
              <a:rPr lang="uk-UA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утворені з метою визначеною статтею 12 Закону України “Про основи соціальної захищеності осіб з інвалідністю в Україні”, що підтверджується статутними документами;</a:t>
            </a: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925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AutoNum type="arabicPeriod"/>
            </a:pPr>
            <a:r>
              <a:rPr lang="uk-UA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внесені до Реєстру надавачів та отримувачів соціальних послуг.</a:t>
            </a: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i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6999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1600" b="1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! Одержувачем бюджетних коштів може бути громадське об’єднання, яке надає особам з інвалідністю соціальні послуги, що відповідають затвердженим відповідно до законодавства державним стандартам соціальних послуг.</a:t>
            </a:r>
            <a:endParaRPr sz="1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092840" y="506320"/>
            <a:ext cx="1611660" cy="117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91791" y="4600040"/>
            <a:ext cx="2003367" cy="93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5525" y="5788725"/>
            <a:ext cx="11582400" cy="75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g230c7933e62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0574" y="1897934"/>
            <a:ext cx="2904532" cy="404623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230c7933e62_0_9"/>
          <p:cNvSpPr txBox="1">
            <a:spLocks noGrp="1"/>
          </p:cNvSpPr>
          <p:nvPr>
            <p:ph type="title"/>
          </p:nvPr>
        </p:nvSpPr>
        <p:spPr>
          <a:xfrm>
            <a:off x="838200" y="703825"/>
            <a:ext cx="7628400" cy="12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B135"/>
              </a:buClr>
              <a:buSzPts val="2800"/>
              <a:buFont typeface="Montserrat"/>
              <a:buNone/>
            </a:pPr>
            <a:r>
              <a:rPr lang="uk-UA" sz="2900" b="1" dirty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Учасником конкурсу може бути </a:t>
            </a:r>
            <a:r>
              <a:rPr lang="uk-UA" sz="2900" b="1" dirty="0" err="1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обʼєднання</a:t>
            </a:r>
            <a:r>
              <a:rPr lang="uk-UA" sz="2900" b="1" dirty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, яке:</a:t>
            </a:r>
            <a:endParaRPr sz="29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2" name="Google Shape;132;g230c7933e62_0_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0092900" y="506320"/>
            <a:ext cx="1611600" cy="117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230c7933e62_0_9"/>
          <p:cNvSpPr txBox="1"/>
          <p:nvPr/>
        </p:nvSpPr>
        <p:spPr>
          <a:xfrm>
            <a:off x="425525" y="1930850"/>
            <a:ext cx="8052300" cy="385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4925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●"/>
            </a:pPr>
            <a:r>
              <a:rPr lang="uk-UA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НЕ перебуває у процесі припинення;</a:t>
            </a: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925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●"/>
            </a:pPr>
            <a:r>
              <a:rPr lang="uk-UA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провадить свою статутну діяльність не менше ніж один рік до оголошення конкурсу;</a:t>
            </a: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925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●"/>
            </a:pPr>
            <a:r>
              <a:rPr lang="uk-UA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НЕ має порушень вимог бюджетного законодавства, крім тих, до яких застосовано попередження, протягом двох попередніх бюджетних періодів (у разі отримання фінансової підтримки за рахунок коштів державного бюджету).</a:t>
            </a: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4" name="Google Shape;134;g230c7933e62_0_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27883" y="4337683"/>
            <a:ext cx="2003368" cy="935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230c7933e62_0_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5525" y="5788725"/>
            <a:ext cx="11582400" cy="75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g230c7933e62_0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7382" y="1861305"/>
            <a:ext cx="6115867" cy="407724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230c7933e62_0_19"/>
          <p:cNvSpPr txBox="1">
            <a:spLocks noGrp="1"/>
          </p:cNvSpPr>
          <p:nvPr>
            <p:ph type="title"/>
          </p:nvPr>
        </p:nvSpPr>
        <p:spPr>
          <a:xfrm>
            <a:off x="838200" y="352875"/>
            <a:ext cx="7028700" cy="16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B135"/>
              </a:buClr>
              <a:buSzPts val="2800"/>
              <a:buFont typeface="Montserrat"/>
              <a:buNone/>
            </a:pPr>
            <a:r>
              <a:rPr lang="uk-UA" sz="2900" b="1" dirty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Пріоритетні завдання (напрями):</a:t>
            </a:r>
            <a:endParaRPr sz="29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2" name="Google Shape;142;g230c7933e62_0_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0092900" y="506320"/>
            <a:ext cx="1611600" cy="117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230c7933e62_0_19"/>
          <p:cNvSpPr txBox="1"/>
          <p:nvPr/>
        </p:nvSpPr>
        <p:spPr>
          <a:xfrm>
            <a:off x="425525" y="1769325"/>
            <a:ext cx="7251600" cy="37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uk-UA" sz="19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uk-UA" sz="1900" u="sng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Надання </a:t>
            </a:r>
            <a:r>
              <a:rPr lang="uk-UA" sz="1900" u="sng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соціальних послуг за місцем проживання особи з інвалідністю</a:t>
            </a:r>
            <a:r>
              <a:rPr lang="uk-UA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9250" algn="just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●"/>
            </a:pPr>
            <a:r>
              <a:rPr lang="uk-UA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соціальний супровід сімей/осіб, які перебувають у складних життєвих обставинах;</a:t>
            </a: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925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●"/>
            </a:pPr>
            <a:r>
              <a:rPr lang="uk-UA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підтримане проживання осіб похилого віку та осіб з інвалідністю;</a:t>
            </a: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925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●"/>
            </a:pPr>
            <a:r>
              <a:rPr lang="uk-UA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догляд вдома;</a:t>
            </a: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925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●"/>
            </a:pPr>
            <a:r>
              <a:rPr lang="uk-UA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денний догляд;</a:t>
            </a: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925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●"/>
            </a:pPr>
            <a:r>
              <a:rPr lang="uk-UA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натуральна допомога.</a:t>
            </a: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4" name="Google Shape;144;g230c7933e62_0_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3562" y="4649989"/>
            <a:ext cx="2003368" cy="935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230c7933e62_0_19"/>
          <p:cNvPicPr preferRelativeResize="0"/>
          <p:nvPr/>
        </p:nvPicPr>
        <p:blipFill rotWithShape="1">
          <a:blip r:embed="rId6">
            <a:alphaModFix amt="70000"/>
          </a:blip>
          <a:srcRect/>
          <a:stretch/>
        </p:blipFill>
        <p:spPr>
          <a:xfrm>
            <a:off x="7677209" y="1861305"/>
            <a:ext cx="1926871" cy="1742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230c7933e62_0_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5525" y="5788725"/>
            <a:ext cx="11582400" cy="75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230c7933e62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7382" y="1861305"/>
            <a:ext cx="6115867" cy="407724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230c7933e62_0_30"/>
          <p:cNvSpPr txBox="1">
            <a:spLocks noGrp="1"/>
          </p:cNvSpPr>
          <p:nvPr>
            <p:ph type="title"/>
          </p:nvPr>
        </p:nvSpPr>
        <p:spPr>
          <a:xfrm>
            <a:off x="838200" y="352875"/>
            <a:ext cx="7028700" cy="16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B135"/>
              </a:buClr>
              <a:buSzPts val="2800"/>
              <a:buFont typeface="Montserrat"/>
              <a:buNone/>
            </a:pPr>
            <a:r>
              <a:rPr lang="uk-UA" sz="2900" b="1" dirty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Пріоритетні завдання (</a:t>
            </a:r>
            <a:r>
              <a:rPr lang="uk-UA" sz="2900" b="1" dirty="0" smtClean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напрями):</a:t>
            </a:r>
            <a:endParaRPr sz="29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3" name="Google Shape;153;g230c7933e62_0_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0092900" y="506320"/>
            <a:ext cx="1611600" cy="117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230c7933e62_0_30"/>
          <p:cNvSpPr txBox="1"/>
          <p:nvPr/>
        </p:nvSpPr>
        <p:spPr>
          <a:xfrm>
            <a:off x="425525" y="1769325"/>
            <a:ext cx="7251600" cy="37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uk-UA" sz="19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uk-UA" sz="1900" u="sng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Сприяння </a:t>
            </a:r>
            <a:r>
              <a:rPr lang="uk-UA" sz="1900" u="sng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зайнятості осіб з інвалідністю та реалізації їх права на працю</a:t>
            </a:r>
            <a:r>
              <a:rPr lang="uk-UA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9250" algn="just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●"/>
            </a:pPr>
            <a:r>
              <a:rPr lang="uk-UA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соціальний супровід при працевлаштуванні та на робочому місці.</a:t>
            </a: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06999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5" name="Google Shape;155;g230c7933e62_0_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3562" y="4649989"/>
            <a:ext cx="2003368" cy="935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230c7933e62_0_30"/>
          <p:cNvPicPr preferRelativeResize="0"/>
          <p:nvPr/>
        </p:nvPicPr>
        <p:blipFill rotWithShape="1">
          <a:blip r:embed="rId6">
            <a:alphaModFix amt="70000"/>
          </a:blip>
          <a:srcRect/>
          <a:stretch/>
        </p:blipFill>
        <p:spPr>
          <a:xfrm>
            <a:off x="7677209" y="1861305"/>
            <a:ext cx="1926871" cy="1742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230c7933e62_0_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5525" y="5788725"/>
            <a:ext cx="11582400" cy="75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g230c7933e62_0_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7382" y="1861305"/>
            <a:ext cx="6115867" cy="407724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230c7933e62_0_62"/>
          <p:cNvSpPr txBox="1">
            <a:spLocks noGrp="1"/>
          </p:cNvSpPr>
          <p:nvPr>
            <p:ph type="title"/>
          </p:nvPr>
        </p:nvSpPr>
        <p:spPr>
          <a:xfrm>
            <a:off x="838200" y="352875"/>
            <a:ext cx="7028700" cy="16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B135"/>
              </a:buClr>
              <a:buSzPts val="2800"/>
              <a:buFont typeface="Montserrat"/>
              <a:buNone/>
            </a:pPr>
            <a:r>
              <a:rPr lang="uk-UA" sz="2900" b="1" dirty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Пріоритетні завдання (напрями):</a:t>
            </a:r>
            <a:endParaRPr sz="29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4" name="Google Shape;164;g230c7933e62_0_6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0092900" y="506320"/>
            <a:ext cx="1611600" cy="117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230c7933e62_0_62"/>
          <p:cNvSpPr txBox="1"/>
          <p:nvPr/>
        </p:nvSpPr>
        <p:spPr>
          <a:xfrm>
            <a:off x="425525" y="1769325"/>
            <a:ext cx="7251600" cy="37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uk-UA" sz="19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uk-UA" sz="1900" u="sng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Залучення </a:t>
            </a:r>
            <a:r>
              <a:rPr lang="uk-UA" sz="1900" u="sng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та включення осіб з інвалідністю до місцевої спільноти</a:t>
            </a:r>
            <a:r>
              <a:rPr lang="uk-UA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9250" algn="just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●"/>
            </a:pPr>
            <a:r>
              <a:rPr lang="uk-UA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соціальна адаптація;</a:t>
            </a: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925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●"/>
            </a:pPr>
            <a:r>
              <a:rPr lang="uk-UA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переклад жестовою мовою;</a:t>
            </a: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925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●"/>
            </a:pPr>
            <a:r>
              <a:rPr lang="uk-UA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фізичний супровід осіб з інвалідністю, які мають порушення опорно-рухового апарату та пересуваються на кріслах колісних, з інтелектуальними, сенсорними, фізичними, моторними, психічними та поведінковими порушеннями.</a:t>
            </a: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06999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6" name="Google Shape;166;g230c7933e62_0_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3562" y="4649989"/>
            <a:ext cx="2003368" cy="935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230c7933e62_0_62"/>
          <p:cNvPicPr preferRelativeResize="0"/>
          <p:nvPr/>
        </p:nvPicPr>
        <p:blipFill rotWithShape="1">
          <a:blip r:embed="rId6">
            <a:alphaModFix amt="70000"/>
          </a:blip>
          <a:srcRect/>
          <a:stretch/>
        </p:blipFill>
        <p:spPr>
          <a:xfrm>
            <a:off x="7677209" y="1861305"/>
            <a:ext cx="1926871" cy="1742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230c7933e62_0_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5525" y="5788725"/>
            <a:ext cx="11582400" cy="75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30c7933e62_0_72"/>
          <p:cNvSpPr txBox="1">
            <a:spLocks noGrp="1"/>
          </p:cNvSpPr>
          <p:nvPr>
            <p:ph type="title"/>
          </p:nvPr>
        </p:nvSpPr>
        <p:spPr>
          <a:xfrm>
            <a:off x="765125" y="421549"/>
            <a:ext cx="6532500" cy="144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B135"/>
              </a:buClr>
              <a:buSzPct val="89361"/>
              <a:buFont typeface="Montserrat"/>
              <a:buNone/>
            </a:pPr>
            <a:r>
              <a:rPr lang="uk-UA" sz="2900" b="1" dirty="0" smtClean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План проведення </a:t>
            </a:r>
            <a:r>
              <a:rPr lang="uk-UA" sz="2900" b="1" dirty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конкурсу та реалізації проектів:</a:t>
            </a:r>
            <a:endParaRPr sz="2900" dirty="0">
              <a:solidFill>
                <a:schemeClr val="accent6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B135"/>
              </a:buClr>
              <a:buSzPct val="100000"/>
              <a:buFont typeface="Montserrat"/>
              <a:buNone/>
            </a:pPr>
            <a:endParaRPr sz="2800" b="1" dirty="0">
              <a:solidFill>
                <a:srgbClr val="2EB13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4" name="Google Shape;174;g230c7933e62_0_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726" y="2286762"/>
            <a:ext cx="3891774" cy="3473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230c7933e62_0_72"/>
          <p:cNvPicPr preferRelativeResize="0"/>
          <p:nvPr/>
        </p:nvPicPr>
        <p:blipFill rotWithShape="1">
          <a:blip r:embed="rId4">
            <a:alphaModFix amt="70000"/>
          </a:blip>
          <a:srcRect/>
          <a:stretch/>
        </p:blipFill>
        <p:spPr>
          <a:xfrm>
            <a:off x="7297627" y="1495147"/>
            <a:ext cx="1887803" cy="170723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230c7933e62_0_72"/>
          <p:cNvSpPr txBox="1"/>
          <p:nvPr/>
        </p:nvSpPr>
        <p:spPr>
          <a:xfrm>
            <a:off x="425525" y="3143850"/>
            <a:ext cx="6958800" cy="17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Фонд оголошує конкурс та приймає конкурсні пропозиції від громадських об’єднань в електронній системі проведення </a:t>
            </a:r>
            <a:r>
              <a:rPr lang="uk-UA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конкурсу </a:t>
            </a:r>
            <a:r>
              <a:rPr lang="uk-UA" sz="190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 </a:t>
            </a:r>
            <a:r>
              <a:rPr lang="uk-UA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травня 2023 року.</a:t>
            </a: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Фонд здійснює перевірку документів, наданих громадськими об’єднаннями та подає їх на розгляд конкурсної комісії.</a:t>
            </a: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6999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i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7" name="Google Shape;177;g230c7933e62_0_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092840" y="506320"/>
            <a:ext cx="1611660" cy="117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230c7933e62_0_7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91791" y="4600040"/>
            <a:ext cx="2003368" cy="935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230c7933e62_0_7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5525" y="5788725"/>
            <a:ext cx="11582400" cy="75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586</Words>
  <Application>Microsoft Office PowerPoint</Application>
  <PresentationFormat>Широкий екран</PresentationFormat>
  <Paragraphs>71</Paragraphs>
  <Slides>12</Slides>
  <Notes>12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8" baseType="lpstr">
      <vt:lpstr>Calibri</vt:lpstr>
      <vt:lpstr>Montserrat</vt:lpstr>
      <vt:lpstr>Arial</vt:lpstr>
      <vt:lpstr>Montserrat SemiBold</vt:lpstr>
      <vt:lpstr>Times New Roman</vt:lpstr>
      <vt:lpstr>Тема Office</vt:lpstr>
      <vt:lpstr>Фінансова підтримка громадських об’єднань для надання соціальних послуг особам з інвалідністю</vt:lpstr>
      <vt:lpstr>Конкурс проектів для надання соціальних послуг – державна підтримка</vt:lpstr>
      <vt:lpstr>Нормативно-правова база:</vt:lpstr>
      <vt:lpstr>Одержувачі бюджетних коштів - громадські обʼєднання, які: </vt:lpstr>
      <vt:lpstr>Учасником конкурсу може бути обʼєднання, яке:</vt:lpstr>
      <vt:lpstr>Пріоритетні завдання (напрями):</vt:lpstr>
      <vt:lpstr>Пріоритетні завдання (напрями):</vt:lpstr>
      <vt:lpstr>Пріоритетні завдання (напрями):</vt:lpstr>
      <vt:lpstr>План проведення конкурсу та реалізації проектів: </vt:lpstr>
      <vt:lpstr>План проведення конкурсу та реалізації проектів: </vt:lpstr>
      <vt:lpstr>План проведення конкурсу та реалізації проектів: </vt:lpstr>
      <vt:lpstr>План проведення конкурсу та реалізації проектів: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Державні кошти на надання соціальних послуг: вимоги до документів та учасників</dc:title>
  <dc:creator>Microsoft Office User</dc:creator>
  <cp:lastModifiedBy>RBevz</cp:lastModifiedBy>
  <cp:revision>20</cp:revision>
  <dcterms:created xsi:type="dcterms:W3CDTF">2020-09-04T12:14:26Z</dcterms:created>
  <dcterms:modified xsi:type="dcterms:W3CDTF">2023-04-28T06:50:10Z</dcterms:modified>
</cp:coreProperties>
</file>